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21" r:id="rId4"/>
  </p:sldMasterIdLst>
  <p:sldIdLst>
    <p:sldId id="279" r:id="rId5"/>
    <p:sldId id="256" r:id="rId6"/>
    <p:sldId id="257" r:id="rId7"/>
    <p:sldId id="280"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85" r:id="rId22"/>
    <p:sldId id="271" r:id="rId23"/>
    <p:sldId id="282" r:id="rId24"/>
    <p:sldId id="272" r:id="rId25"/>
    <p:sldId id="281" r:id="rId26"/>
    <p:sldId id="273" r:id="rId27"/>
    <p:sldId id="284" r:id="rId28"/>
    <p:sldId id="283" r:id="rId29"/>
    <p:sldId id="274" r:id="rId30"/>
    <p:sldId id="275" r:id="rId31"/>
    <p:sldId id="276" r:id="rId32"/>
    <p:sldId id="277" r:id="rId33"/>
    <p:sldId id="286"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50"/>
    <p:restoredTop sz="94605"/>
  </p:normalViewPr>
  <p:slideViewPr>
    <p:cSldViewPr snapToGrid="0">
      <p:cViewPr varScale="1">
        <p:scale>
          <a:sx n="83" d="100"/>
          <a:sy n="83" d="100"/>
        </p:scale>
        <p:origin x="1448"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9" Type="http://schemas.openxmlformats.org/officeDocument/2006/relationships/slide" Target="slides/slide5.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37" Type="http://schemas.openxmlformats.org/officeDocument/2006/relationships/theme" Target="theme/theme1.xml"/><Relationship Id="rId38"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1EA93D9-DF52-4DC3-9090-0AA219B70ADE}" type="datetimeFigureOut">
              <a:rPr lang="en-US" smtClean="0"/>
              <a:t>6/15/19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5AFFDB2-EE01-4E1C-BF5D-B86DE8F54E4E}" type="slidenum">
              <a:rPr lang="en-US" smtClean="0"/>
              <a:t>‹#›</a:t>
            </a:fld>
            <a:endParaRPr lang="en-US" dirty="0"/>
          </a:p>
        </p:txBody>
      </p:sp>
    </p:spTree>
    <p:extLst>
      <p:ext uri="{BB962C8B-B14F-4D97-AF65-F5344CB8AC3E}">
        <p14:creationId xmlns:p14="http://schemas.microsoft.com/office/powerpoint/2010/main" val="27329576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EA93D9-DF52-4DC3-9090-0AA219B70ADE}" type="datetimeFigureOut">
              <a:rPr lang="en-US" smtClean="0"/>
              <a:t>6/15/19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5AFFDB2-EE01-4E1C-BF5D-B86DE8F54E4E}" type="slidenum">
              <a:rPr lang="en-US" smtClean="0"/>
              <a:t>‹#›</a:t>
            </a:fld>
            <a:endParaRPr lang="en-US" dirty="0"/>
          </a:p>
        </p:txBody>
      </p:sp>
    </p:spTree>
    <p:extLst>
      <p:ext uri="{BB962C8B-B14F-4D97-AF65-F5344CB8AC3E}">
        <p14:creationId xmlns:p14="http://schemas.microsoft.com/office/powerpoint/2010/main" val="7995016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EA93D9-DF52-4DC3-9090-0AA219B70ADE}" type="datetimeFigureOut">
              <a:rPr lang="en-US" smtClean="0"/>
              <a:t>6/15/19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5AFFDB2-EE01-4E1C-BF5D-B86DE8F54E4E}" type="slidenum">
              <a:rPr lang="en-US" smtClean="0"/>
              <a:t>‹#›</a:t>
            </a:fld>
            <a:endParaRPr lang="en-US" dirty="0"/>
          </a:p>
        </p:txBody>
      </p:sp>
    </p:spTree>
    <p:extLst>
      <p:ext uri="{BB962C8B-B14F-4D97-AF65-F5344CB8AC3E}">
        <p14:creationId xmlns:p14="http://schemas.microsoft.com/office/powerpoint/2010/main" val="17057766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EA93D9-DF52-4DC3-9090-0AA219B70ADE}" type="datetimeFigureOut">
              <a:rPr lang="en-US" smtClean="0"/>
              <a:t>6/15/19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5AFFDB2-EE01-4E1C-BF5D-B86DE8F54E4E}" type="slidenum">
              <a:rPr lang="en-US" smtClean="0"/>
              <a:t>‹#›</a:t>
            </a:fld>
            <a:endParaRPr lang="en-US" dirty="0"/>
          </a:p>
        </p:txBody>
      </p:sp>
    </p:spTree>
    <p:extLst>
      <p:ext uri="{BB962C8B-B14F-4D97-AF65-F5344CB8AC3E}">
        <p14:creationId xmlns:p14="http://schemas.microsoft.com/office/powerpoint/2010/main" val="33522783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1EA93D9-DF52-4DC3-9090-0AA219B70ADE}" type="datetimeFigureOut">
              <a:rPr lang="en-US" smtClean="0"/>
              <a:t>6/15/19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5AFFDB2-EE01-4E1C-BF5D-B86DE8F54E4E}" type="slidenum">
              <a:rPr lang="en-US" smtClean="0"/>
              <a:t>‹#›</a:t>
            </a:fld>
            <a:endParaRPr lang="en-US" dirty="0"/>
          </a:p>
        </p:txBody>
      </p:sp>
    </p:spTree>
    <p:extLst>
      <p:ext uri="{BB962C8B-B14F-4D97-AF65-F5344CB8AC3E}">
        <p14:creationId xmlns:p14="http://schemas.microsoft.com/office/powerpoint/2010/main" val="31021604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1EA93D9-DF52-4DC3-9090-0AA219B70ADE}" type="datetimeFigureOut">
              <a:rPr lang="en-US" smtClean="0"/>
              <a:t>6/15/19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5AFFDB2-EE01-4E1C-BF5D-B86DE8F54E4E}" type="slidenum">
              <a:rPr lang="en-US" smtClean="0"/>
              <a:t>‹#›</a:t>
            </a:fld>
            <a:endParaRPr lang="en-US" dirty="0"/>
          </a:p>
        </p:txBody>
      </p:sp>
    </p:spTree>
    <p:extLst>
      <p:ext uri="{BB962C8B-B14F-4D97-AF65-F5344CB8AC3E}">
        <p14:creationId xmlns:p14="http://schemas.microsoft.com/office/powerpoint/2010/main" val="3194470831"/>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1EA93D9-DF52-4DC3-9090-0AA219B70ADE}" type="datetimeFigureOut">
              <a:rPr lang="en-US" smtClean="0"/>
              <a:t>6/15/19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5AFFDB2-EE01-4E1C-BF5D-B86DE8F54E4E}" type="slidenum">
              <a:rPr lang="en-US" smtClean="0"/>
              <a:t>‹#›</a:t>
            </a:fld>
            <a:endParaRPr lang="en-US" dirty="0"/>
          </a:p>
        </p:txBody>
      </p:sp>
    </p:spTree>
    <p:extLst>
      <p:ext uri="{BB962C8B-B14F-4D97-AF65-F5344CB8AC3E}">
        <p14:creationId xmlns:p14="http://schemas.microsoft.com/office/powerpoint/2010/main" val="3116572969"/>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1EA93D9-DF52-4DC3-9090-0AA219B70ADE}" type="datetimeFigureOut">
              <a:rPr lang="en-US" smtClean="0"/>
              <a:t>6/15/19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5AFFDB2-EE01-4E1C-BF5D-B86DE8F54E4E}" type="slidenum">
              <a:rPr lang="en-US" smtClean="0"/>
              <a:t>‹#›</a:t>
            </a:fld>
            <a:endParaRPr lang="en-US" dirty="0"/>
          </a:p>
        </p:txBody>
      </p:sp>
    </p:spTree>
    <p:extLst>
      <p:ext uri="{BB962C8B-B14F-4D97-AF65-F5344CB8AC3E}">
        <p14:creationId xmlns:p14="http://schemas.microsoft.com/office/powerpoint/2010/main" val="24128483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EA93D9-DF52-4DC3-9090-0AA219B70ADE}" type="datetimeFigureOut">
              <a:rPr lang="en-US" smtClean="0"/>
              <a:t>6/15/19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5AFFDB2-EE01-4E1C-BF5D-B86DE8F54E4E}" type="slidenum">
              <a:rPr lang="en-US" smtClean="0"/>
              <a:t>‹#›</a:t>
            </a:fld>
            <a:endParaRPr lang="en-US" dirty="0"/>
          </a:p>
        </p:txBody>
      </p:sp>
    </p:spTree>
    <p:extLst>
      <p:ext uri="{BB962C8B-B14F-4D97-AF65-F5344CB8AC3E}">
        <p14:creationId xmlns:p14="http://schemas.microsoft.com/office/powerpoint/2010/main" val="40746888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1EA93D9-DF52-4DC3-9090-0AA219B70ADE}" type="datetimeFigureOut">
              <a:rPr lang="en-US" smtClean="0"/>
              <a:t>6/15/19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5AFFDB2-EE01-4E1C-BF5D-B86DE8F54E4E}" type="slidenum">
              <a:rPr lang="en-US" smtClean="0"/>
              <a:t>‹#›</a:t>
            </a:fld>
            <a:endParaRPr lang="en-US" dirty="0"/>
          </a:p>
        </p:txBody>
      </p:sp>
    </p:spTree>
    <p:extLst>
      <p:ext uri="{BB962C8B-B14F-4D97-AF65-F5344CB8AC3E}">
        <p14:creationId xmlns:p14="http://schemas.microsoft.com/office/powerpoint/2010/main" val="108566819"/>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1EA93D9-DF52-4DC3-9090-0AA219B70ADE}" type="datetimeFigureOut">
              <a:rPr lang="en-US" smtClean="0"/>
              <a:t>6/15/19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5AFFDB2-EE01-4E1C-BF5D-B86DE8F54E4E}" type="slidenum">
              <a:rPr lang="en-US" smtClean="0"/>
              <a:t>‹#›</a:t>
            </a:fld>
            <a:endParaRPr lang="en-US" dirty="0"/>
          </a:p>
        </p:txBody>
      </p:sp>
    </p:spTree>
    <p:extLst>
      <p:ext uri="{BB962C8B-B14F-4D97-AF65-F5344CB8AC3E}">
        <p14:creationId xmlns:p14="http://schemas.microsoft.com/office/powerpoint/2010/main" val="139966694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EA93D9-DF52-4DC3-9090-0AA219B70ADE}" type="datetimeFigureOut">
              <a:rPr lang="en-US" smtClean="0"/>
              <a:t>6/15/19</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AFFDB2-EE01-4E1C-BF5D-B86DE8F54E4E}" type="slidenum">
              <a:rPr lang="en-US" smtClean="0"/>
              <a:t>‹#›</a:t>
            </a:fld>
            <a:endParaRPr lang="en-US" dirty="0"/>
          </a:p>
        </p:txBody>
      </p:sp>
    </p:spTree>
    <p:extLst>
      <p:ext uri="{BB962C8B-B14F-4D97-AF65-F5344CB8AC3E}">
        <p14:creationId xmlns:p14="http://schemas.microsoft.com/office/powerpoint/2010/main" val="2726449920"/>
      </p:ext>
    </p:extLst>
  </p:cSld>
  <p:clrMap bg1="lt1" tx1="dk1" bg2="lt2" tx2="dk2" accent1="accent1" accent2="accent2" accent3="accent3" accent4="accent4" accent5="accent5" accent6="accent6" hlink="hlink" folHlink="folHlink"/>
  <p:sldLayoutIdLst>
    <p:sldLayoutId id="2147484122" r:id="rId1"/>
    <p:sldLayoutId id="2147484123" r:id="rId2"/>
    <p:sldLayoutId id="2147484124" r:id="rId3"/>
    <p:sldLayoutId id="2147484125" r:id="rId4"/>
    <p:sldLayoutId id="2147484126" r:id="rId5"/>
    <p:sldLayoutId id="2147484127" r:id="rId6"/>
    <p:sldLayoutId id="2147484128" r:id="rId7"/>
    <p:sldLayoutId id="2147484129" r:id="rId8"/>
    <p:sldLayoutId id="2147484130" r:id="rId9"/>
    <p:sldLayoutId id="2147484131" r:id="rId10"/>
    <p:sldLayoutId id="214748413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testwell.org/twfree.htm" TargetMode="External"/><Relationship Id="rId3" Type="http://schemas.openxmlformats.org/officeDocument/2006/relationships/image" Target="../media/image4.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youtu.be/xi8wfgMLZjc" TargetMode="External"/><Relationship Id="rId3" Type="http://schemas.openxmlformats.org/officeDocument/2006/relationships/image" Target="../media/image5.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LIFELONG WELLNESS: AN APPLIED APPROACH</a:t>
            </a:r>
            <a:endParaRPr lang="en-US" dirty="0">
              <a:solidFill>
                <a:srgbClr val="C00000"/>
              </a:solidFill>
            </a:endParaRPr>
          </a:p>
        </p:txBody>
      </p:sp>
      <p:pic>
        <p:nvPicPr>
          <p:cNvPr id="4" name="Content Placeholder 3" descr="C:\Users\Noko\Downloads\image007(1).jpg"/>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bwMode="auto">
          <a:xfrm>
            <a:off x="2952750" y="1905794"/>
            <a:ext cx="6286500" cy="4191000"/>
          </a:xfrm>
          <a:prstGeom prst="rect">
            <a:avLst/>
          </a:prstGeom>
          <a:noFill/>
          <a:ln>
            <a:noFill/>
          </a:ln>
        </p:spPr>
      </p:pic>
    </p:spTree>
    <p:extLst>
      <p:ext uri="{BB962C8B-B14F-4D97-AF65-F5344CB8AC3E}">
        <p14:creationId xmlns:p14="http://schemas.microsoft.com/office/powerpoint/2010/main" val="33199896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C00000"/>
                </a:solidFill>
              </a:rPr>
              <a:t>SOCIAL WELLNESS</a:t>
            </a:r>
            <a:r>
              <a:rPr lang="en-US" b="1" dirty="0" smtClean="0"/>
              <a:t/>
            </a:r>
            <a:br>
              <a:rPr lang="en-US" b="1" dirty="0" smtClean="0"/>
            </a:br>
            <a:endParaRPr lang="en-US" dirty="0"/>
          </a:p>
        </p:txBody>
      </p:sp>
      <p:sp>
        <p:nvSpPr>
          <p:cNvPr id="3" name="Content Placeholder 2"/>
          <p:cNvSpPr>
            <a:spLocks noGrp="1"/>
          </p:cNvSpPr>
          <p:nvPr>
            <p:ph idx="1"/>
          </p:nvPr>
        </p:nvSpPr>
        <p:spPr/>
        <p:txBody>
          <a:bodyPr>
            <a:normAutofit fontScale="92500" lnSpcReduction="10000"/>
          </a:bodyPr>
          <a:lstStyle/>
          <a:p>
            <a:r>
              <a:rPr lang="en-US" sz="3600" dirty="0"/>
              <a:t>Y</a:t>
            </a:r>
            <a:r>
              <a:rPr lang="en-US" sz="3600" dirty="0" smtClean="0"/>
              <a:t>our ability to create and maintain a support system with friends, coworkers, family, and significant others. It refers to the quality of meaningful relationships you create in your life. </a:t>
            </a:r>
          </a:p>
          <a:p>
            <a:r>
              <a:rPr lang="en-US" sz="3600" dirty="0" smtClean="0"/>
              <a:t>It is your ability to communicate and interact with people around you. </a:t>
            </a:r>
          </a:p>
          <a:p>
            <a:r>
              <a:rPr lang="en-US" sz="3600" dirty="0" smtClean="0"/>
              <a:t>Furthermore, social wellness is your understanding and respect of social norms.</a:t>
            </a:r>
          </a:p>
          <a:p>
            <a:pPr marL="0" indent="0">
              <a:buNone/>
            </a:pPr>
            <a:r>
              <a:rPr lang="en-US" dirty="0" smtClean="0"/>
              <a:t> </a:t>
            </a:r>
          </a:p>
          <a:p>
            <a:endParaRPr lang="en-US" dirty="0"/>
          </a:p>
        </p:txBody>
      </p:sp>
    </p:spTree>
    <p:extLst>
      <p:ext uri="{BB962C8B-B14F-4D97-AF65-F5344CB8AC3E}">
        <p14:creationId xmlns:p14="http://schemas.microsoft.com/office/powerpoint/2010/main" val="24628504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C00000"/>
                </a:solidFill>
              </a:rPr>
              <a:t>ENVIRONMENTAL WELLNESS</a:t>
            </a:r>
            <a:r>
              <a:rPr lang="en-US" b="1" dirty="0" smtClean="0"/>
              <a:t/>
            </a:r>
            <a:br>
              <a:rPr lang="en-US" b="1" dirty="0" smtClean="0"/>
            </a:br>
            <a:endParaRPr lang="en-US" dirty="0"/>
          </a:p>
        </p:txBody>
      </p:sp>
      <p:sp>
        <p:nvSpPr>
          <p:cNvPr id="3" name="Content Placeholder 2"/>
          <p:cNvSpPr>
            <a:spLocks noGrp="1"/>
          </p:cNvSpPr>
          <p:nvPr>
            <p:ph idx="1"/>
          </p:nvPr>
        </p:nvSpPr>
        <p:spPr/>
        <p:txBody>
          <a:bodyPr>
            <a:normAutofit/>
          </a:bodyPr>
          <a:lstStyle/>
          <a:p>
            <a:r>
              <a:rPr lang="en-US" sz="3300" dirty="0"/>
              <a:t>R</a:t>
            </a:r>
            <a:r>
              <a:rPr lang="en-US" sz="3300" dirty="0" smtClean="0"/>
              <a:t>elates to the degree to which your actions and lifestyle affect the health of your community, other species, and the planet. It includes the way you contribute to the quality of water, land, and air. </a:t>
            </a:r>
          </a:p>
          <a:p>
            <a:r>
              <a:rPr lang="en-US" sz="3300" dirty="0" smtClean="0"/>
              <a:t>Environmental wellness involves a sense of responsibility for your actions, and awareness of how the use of the earth resources affects the lives of others. Our behaviors toward our environment as a society eventually impact the quality of our own lives.</a:t>
            </a:r>
          </a:p>
          <a:p>
            <a:endParaRPr lang="en-US" dirty="0"/>
          </a:p>
        </p:txBody>
      </p:sp>
    </p:spTree>
    <p:extLst>
      <p:ext uri="{BB962C8B-B14F-4D97-AF65-F5344CB8AC3E}">
        <p14:creationId xmlns:p14="http://schemas.microsoft.com/office/powerpoint/2010/main" val="15745943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C00000"/>
                </a:solidFill>
              </a:rPr>
              <a:t>OCCUPATIONAL WELLNESS</a:t>
            </a:r>
            <a:r>
              <a:rPr lang="en-US" b="1" dirty="0" smtClean="0"/>
              <a:t/>
            </a:r>
            <a:br>
              <a:rPr lang="en-US" b="1" dirty="0" smtClean="0"/>
            </a:br>
            <a:endParaRPr lang="en-US" dirty="0"/>
          </a:p>
        </p:txBody>
      </p:sp>
      <p:sp>
        <p:nvSpPr>
          <p:cNvPr id="3" name="Content Placeholder 2"/>
          <p:cNvSpPr>
            <a:spLocks noGrp="1"/>
          </p:cNvSpPr>
          <p:nvPr>
            <p:ph idx="1"/>
          </p:nvPr>
        </p:nvSpPr>
        <p:spPr/>
        <p:txBody>
          <a:bodyPr/>
          <a:lstStyle/>
          <a:p>
            <a:r>
              <a:rPr lang="en-US" sz="3300" dirty="0" smtClean="0"/>
              <a:t>Occupational wellness refers to the satisfaction you draw from your job; it is also the ability to contribute to your job’s success and the feeling that what you do is meaningful. It includes the satisfaction in your work, and the feeling of being supported and respected.</a:t>
            </a:r>
          </a:p>
          <a:p>
            <a:endParaRPr lang="en-US" dirty="0"/>
          </a:p>
        </p:txBody>
      </p:sp>
    </p:spTree>
    <p:extLst>
      <p:ext uri="{BB962C8B-B14F-4D97-AF65-F5344CB8AC3E}">
        <p14:creationId xmlns:p14="http://schemas.microsoft.com/office/powerpoint/2010/main" val="27189806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C00000"/>
                </a:solidFill>
              </a:rPr>
              <a:t>FINANCIAL WELLNESS</a:t>
            </a:r>
            <a:r>
              <a:rPr lang="en-US" b="1" dirty="0" smtClean="0"/>
              <a:t/>
            </a:r>
            <a:br>
              <a:rPr lang="en-US" b="1" dirty="0" smtClean="0"/>
            </a:br>
            <a:endParaRPr lang="en-US" dirty="0">
              <a:solidFill>
                <a:srgbClr val="C00000"/>
              </a:solidFill>
            </a:endParaRPr>
          </a:p>
        </p:txBody>
      </p:sp>
      <p:sp>
        <p:nvSpPr>
          <p:cNvPr id="3" name="Content Placeholder 2"/>
          <p:cNvSpPr>
            <a:spLocks noGrp="1"/>
          </p:cNvSpPr>
          <p:nvPr>
            <p:ph idx="1"/>
          </p:nvPr>
        </p:nvSpPr>
        <p:spPr/>
        <p:txBody>
          <a:bodyPr/>
          <a:lstStyle/>
          <a:p>
            <a:r>
              <a:rPr lang="en-US" sz="3300" dirty="0" smtClean="0"/>
              <a:t>Financial wellness is your ability to recognize needs versus wants,</a:t>
            </a:r>
          </a:p>
          <a:p>
            <a:r>
              <a:rPr lang="en-US" sz="3300" dirty="0" smtClean="0"/>
              <a:t> Your ability to spend within your means, and control your urge to spend irrationally or refuse to spend at the expenses of your needs.</a:t>
            </a:r>
          </a:p>
          <a:p>
            <a:r>
              <a:rPr lang="en-US" sz="3300" dirty="0" smtClean="0"/>
              <a:t> </a:t>
            </a:r>
            <a:r>
              <a:rPr lang="en-US" sz="3300" dirty="0"/>
              <a:t>Y</a:t>
            </a:r>
            <a:r>
              <a:rPr lang="en-US" sz="3300" dirty="0" smtClean="0"/>
              <a:t>our ability to manage your money for current necessities and future goals.</a:t>
            </a:r>
          </a:p>
          <a:p>
            <a:endParaRPr lang="en-US" dirty="0"/>
          </a:p>
        </p:txBody>
      </p:sp>
    </p:spTree>
    <p:extLst>
      <p:ext uri="{BB962C8B-B14F-4D97-AF65-F5344CB8AC3E}">
        <p14:creationId xmlns:p14="http://schemas.microsoft.com/office/powerpoint/2010/main" val="39287962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C00000"/>
                </a:solidFill>
              </a:rPr>
              <a:t>WELLNESS QUESTIONNAIRE</a:t>
            </a:r>
            <a:r>
              <a:rPr lang="en-US" b="1" dirty="0" smtClean="0"/>
              <a:t/>
            </a:r>
            <a:br>
              <a:rPr lang="en-US" b="1" dirty="0" smtClean="0"/>
            </a:br>
            <a:r>
              <a:rPr lang="en-US" b="1" dirty="0" smtClean="0"/>
              <a:t>HOME WORK</a:t>
            </a:r>
            <a:endParaRPr lang="en-US" dirty="0">
              <a:solidFill>
                <a:srgbClr val="C00000"/>
              </a:solidFill>
            </a:endParaRPr>
          </a:p>
        </p:txBody>
      </p:sp>
      <p:sp>
        <p:nvSpPr>
          <p:cNvPr id="3" name="Content Placeholder 2"/>
          <p:cNvSpPr>
            <a:spLocks noGrp="1"/>
          </p:cNvSpPr>
          <p:nvPr>
            <p:ph idx="1"/>
          </p:nvPr>
        </p:nvSpPr>
        <p:spPr>
          <a:xfrm>
            <a:off x="916577" y="1690688"/>
            <a:ext cx="10515600" cy="4351338"/>
          </a:xfrm>
        </p:spPr>
        <p:txBody>
          <a:bodyPr/>
          <a:lstStyle/>
          <a:p>
            <a:r>
              <a:rPr lang="en-US" dirty="0" smtClean="0">
                <a:hlinkClick r:id="rId2"/>
              </a:rPr>
              <a:t>HOW HEALTHY ARE YOU?</a:t>
            </a:r>
            <a:endParaRPr lang="en-US" dirty="0" smtClean="0"/>
          </a:p>
          <a:p>
            <a:endParaRPr lang="en-US" dirty="0"/>
          </a:p>
          <a:p>
            <a:endParaRPr lang="en-US" dirty="0" smtClean="0"/>
          </a:p>
          <a:p>
            <a:endParaRPr lang="en-US" dirty="0"/>
          </a:p>
          <a:p>
            <a:pPr marL="0" indent="0">
              <a:buNone/>
            </a:pP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82835" y="2295143"/>
            <a:ext cx="5477691" cy="3637187"/>
          </a:xfrm>
          <a:prstGeom prst="rect">
            <a:avLst/>
          </a:prstGeom>
        </p:spPr>
      </p:pic>
    </p:spTree>
    <p:extLst>
      <p:ext uri="{BB962C8B-B14F-4D97-AF65-F5344CB8AC3E}">
        <p14:creationId xmlns:p14="http://schemas.microsoft.com/office/powerpoint/2010/main" val="34745033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C00000"/>
                </a:solidFill>
              </a:rPr>
              <a:t>BEHAVIOR CHANGE</a:t>
            </a:r>
            <a:r>
              <a:rPr lang="en-US" b="1" dirty="0" smtClean="0"/>
              <a:t/>
            </a:r>
            <a:br>
              <a:rPr lang="en-US" b="1" dirty="0" smtClean="0"/>
            </a:br>
            <a:endParaRPr lang="en-US" dirty="0"/>
          </a:p>
        </p:txBody>
      </p:sp>
      <p:sp>
        <p:nvSpPr>
          <p:cNvPr id="3" name="Content Placeholder 2"/>
          <p:cNvSpPr>
            <a:spLocks noGrp="1"/>
          </p:cNvSpPr>
          <p:nvPr>
            <p:ph idx="1"/>
          </p:nvPr>
        </p:nvSpPr>
        <p:spPr/>
        <p:txBody>
          <a:bodyPr>
            <a:noAutofit/>
          </a:bodyPr>
          <a:lstStyle/>
          <a:p>
            <a:pPr marL="0" indent="0">
              <a:buNone/>
            </a:pPr>
            <a:r>
              <a:rPr lang="en-US" sz="3300" dirty="0" smtClean="0"/>
              <a:t>Optimal wellness is possible only once you are ready to change and ready to make sacrifices. Your desire to change will dictate your chances of success. </a:t>
            </a:r>
          </a:p>
          <a:p>
            <a:pPr marL="0" indent="0">
              <a:buNone/>
            </a:pPr>
            <a:r>
              <a:rPr lang="en-US" sz="3300" dirty="0" smtClean="0"/>
              <a:t>Goal setting is a common technique used to create change. Research indicates that people who set goals are more successful at reaching them than people who don’t. </a:t>
            </a:r>
          </a:p>
          <a:p>
            <a:pPr marL="0" indent="0">
              <a:buNone/>
            </a:pPr>
            <a:r>
              <a:rPr lang="en-US" sz="3300" dirty="0" smtClean="0"/>
              <a:t>We refer to the process as the </a:t>
            </a:r>
            <a:r>
              <a:rPr lang="en-US" sz="3300" b="1" dirty="0" smtClean="0"/>
              <a:t>stages of behavior change</a:t>
            </a:r>
            <a:r>
              <a:rPr lang="en-US" sz="3300" dirty="0" smtClean="0"/>
              <a:t> or the </a:t>
            </a:r>
            <a:r>
              <a:rPr lang="en-US" sz="3300" b="1" dirty="0" smtClean="0"/>
              <a:t>transtheorical model of change.</a:t>
            </a:r>
            <a:endParaRPr lang="en-US" sz="3300" dirty="0"/>
          </a:p>
        </p:txBody>
      </p:sp>
    </p:spTree>
    <p:extLst>
      <p:ext uri="{BB962C8B-B14F-4D97-AF65-F5344CB8AC3E}">
        <p14:creationId xmlns:p14="http://schemas.microsoft.com/office/powerpoint/2010/main" val="29460677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i="1" dirty="0" smtClean="0">
                <a:solidFill>
                  <a:srgbClr val="C00000"/>
                </a:solidFill>
              </a:rPr>
              <a:t>TRANSTHEORETICAL MODEL</a:t>
            </a:r>
            <a:endParaRPr lang="en-US" dirty="0">
              <a:solidFill>
                <a:srgbClr val="C00000"/>
              </a:solidFill>
            </a:endParaRPr>
          </a:p>
        </p:txBody>
      </p:sp>
      <p:sp>
        <p:nvSpPr>
          <p:cNvPr id="3" name="Content Placeholder 2"/>
          <p:cNvSpPr>
            <a:spLocks noGrp="1"/>
          </p:cNvSpPr>
          <p:nvPr>
            <p:ph idx="1"/>
          </p:nvPr>
        </p:nvSpPr>
        <p:spPr/>
        <p:txBody>
          <a:bodyPr>
            <a:normAutofit lnSpcReduction="10000"/>
          </a:bodyPr>
          <a:lstStyle/>
          <a:p>
            <a:pPr marL="0" indent="0" algn="ctr">
              <a:buNone/>
            </a:pPr>
            <a:endParaRPr lang="en-US" dirty="0" smtClean="0">
              <a:hlinkClick r:id="rId2"/>
            </a:endParaRPr>
          </a:p>
          <a:p>
            <a:pPr marL="0" indent="0" algn="ctr">
              <a:buNone/>
            </a:pPr>
            <a:endParaRPr lang="en-US" dirty="0">
              <a:hlinkClick r:id="rId2"/>
            </a:endParaRPr>
          </a:p>
          <a:p>
            <a:pPr marL="0" indent="0" algn="ctr">
              <a:buNone/>
            </a:pPr>
            <a:endParaRPr lang="en-US" dirty="0" smtClean="0">
              <a:hlinkClick r:id="rId2"/>
            </a:endParaRPr>
          </a:p>
          <a:p>
            <a:pPr marL="0" indent="0" algn="ctr">
              <a:buNone/>
            </a:pPr>
            <a:endParaRPr lang="en-US" dirty="0">
              <a:hlinkClick r:id="rId2"/>
            </a:endParaRPr>
          </a:p>
          <a:p>
            <a:pPr marL="0" indent="0" algn="ctr">
              <a:buNone/>
            </a:pPr>
            <a:endParaRPr lang="en-US" dirty="0" smtClean="0">
              <a:hlinkClick r:id="rId2"/>
            </a:endParaRPr>
          </a:p>
          <a:p>
            <a:pPr marL="0" indent="0" algn="ctr">
              <a:buNone/>
            </a:pPr>
            <a:endParaRPr lang="en-US" dirty="0" smtClean="0">
              <a:hlinkClick r:id="rId2"/>
            </a:endParaRPr>
          </a:p>
          <a:p>
            <a:pPr marL="0" indent="0" algn="ctr">
              <a:buNone/>
            </a:pPr>
            <a:r>
              <a:rPr lang="en-US" dirty="0" smtClean="0">
                <a:hlinkClick r:id="rId2"/>
              </a:rPr>
              <a:t>Am I Really Ready To Change</a:t>
            </a:r>
            <a:endParaRPr lang="en-US" dirty="0" smtClean="0"/>
          </a:p>
          <a:p>
            <a:pPr marL="0" indent="0">
              <a:buNone/>
            </a:pPr>
            <a:r>
              <a:rPr lang="en-US" sz="3300" dirty="0" smtClean="0"/>
              <a:t>Think about a health goal you’ve had or you have. While you watch the video, ask yourself in which stage you are.</a:t>
            </a:r>
            <a:endParaRPr lang="en-US" sz="33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33766" y="1845734"/>
            <a:ext cx="3585428" cy="2380724"/>
          </a:xfrm>
          <a:prstGeom prst="rect">
            <a:avLst/>
          </a:prstGeom>
        </p:spPr>
      </p:pic>
    </p:spTree>
    <p:extLst>
      <p:ext uri="{BB962C8B-B14F-4D97-AF65-F5344CB8AC3E}">
        <p14:creationId xmlns:p14="http://schemas.microsoft.com/office/powerpoint/2010/main" val="17747095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C00000"/>
                </a:solidFill>
              </a:rPr>
              <a:t>HOW TO DEVELOP REALISTIC GOALS</a:t>
            </a:r>
            <a:r>
              <a:rPr lang="en-US" b="1" dirty="0" smtClean="0"/>
              <a:t/>
            </a:r>
            <a:br>
              <a:rPr lang="en-US" b="1" dirty="0" smtClean="0"/>
            </a:br>
            <a:endParaRPr lang="en-US" dirty="0"/>
          </a:p>
        </p:txBody>
      </p:sp>
      <p:sp>
        <p:nvSpPr>
          <p:cNvPr id="3" name="Content Placeholder 2"/>
          <p:cNvSpPr>
            <a:spLocks noGrp="1"/>
          </p:cNvSpPr>
          <p:nvPr>
            <p:ph idx="1"/>
          </p:nvPr>
        </p:nvSpPr>
        <p:spPr/>
        <p:txBody>
          <a:bodyPr>
            <a:normAutofit/>
          </a:bodyPr>
          <a:lstStyle/>
          <a:p>
            <a:pPr marL="0" indent="0">
              <a:buNone/>
            </a:pPr>
            <a:r>
              <a:rPr lang="en-US" sz="3300" dirty="0" smtClean="0"/>
              <a:t>There are several important steps to follow if you want to be successful.</a:t>
            </a:r>
          </a:p>
          <a:p>
            <a:r>
              <a:rPr lang="en-US" sz="3300" dirty="0" smtClean="0"/>
              <a:t>Your big goal is your long-term goal, your vision.</a:t>
            </a:r>
          </a:p>
          <a:p>
            <a:r>
              <a:rPr lang="en-US" sz="3300" dirty="0" smtClean="0"/>
              <a:t> It includes a starting and end date and a way to measure your progress and your success along the way.</a:t>
            </a:r>
            <a:endParaRPr lang="en-US" sz="3300" dirty="0"/>
          </a:p>
        </p:txBody>
      </p:sp>
    </p:spTree>
    <p:extLst>
      <p:ext uri="{BB962C8B-B14F-4D97-AF65-F5344CB8AC3E}">
        <p14:creationId xmlns:p14="http://schemas.microsoft.com/office/powerpoint/2010/main" val="11880852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C00000"/>
                </a:solidFill>
              </a:rPr>
              <a:t>STEP 1: DEFINING LONG-TERM GOALS</a:t>
            </a:r>
            <a:r>
              <a:rPr lang="en-US" b="1" dirty="0"/>
              <a:t/>
            </a:r>
            <a:br>
              <a:rPr lang="en-US" b="1" dirty="0"/>
            </a:br>
            <a:endParaRPr lang="en-US" dirty="0"/>
          </a:p>
        </p:txBody>
      </p:sp>
      <p:sp>
        <p:nvSpPr>
          <p:cNvPr id="3" name="Content Placeholder 2"/>
          <p:cNvSpPr>
            <a:spLocks noGrp="1"/>
          </p:cNvSpPr>
          <p:nvPr>
            <p:ph idx="1"/>
          </p:nvPr>
        </p:nvSpPr>
        <p:spPr/>
        <p:txBody>
          <a:bodyPr/>
          <a:lstStyle/>
          <a:p>
            <a:r>
              <a:rPr lang="en-US" sz="3300" dirty="0"/>
              <a:t>Your big goal is your long-term goal, your vision.</a:t>
            </a:r>
          </a:p>
          <a:p>
            <a:r>
              <a:rPr lang="en-US" sz="3300" dirty="0"/>
              <a:t> It includes a starting and end date and a way to measure your progress and your success along the way.</a:t>
            </a:r>
          </a:p>
          <a:p>
            <a:endParaRPr lang="en-US" dirty="0"/>
          </a:p>
        </p:txBody>
      </p:sp>
    </p:spTree>
    <p:extLst>
      <p:ext uri="{BB962C8B-B14F-4D97-AF65-F5344CB8AC3E}">
        <p14:creationId xmlns:p14="http://schemas.microsoft.com/office/powerpoint/2010/main" val="26019416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030097" cy="253184"/>
          </a:xfrm>
        </p:spPr>
        <p:txBody>
          <a:bodyPr>
            <a:normAutofit fontScale="90000"/>
          </a:bodyPr>
          <a:lstStyle/>
          <a:p>
            <a:endParaRPr lang="en-US" dirty="0"/>
          </a:p>
        </p:txBody>
      </p:sp>
      <p:sp>
        <p:nvSpPr>
          <p:cNvPr id="3" name="Content Placeholder 2"/>
          <p:cNvSpPr>
            <a:spLocks noGrp="1"/>
          </p:cNvSpPr>
          <p:nvPr>
            <p:ph idx="1"/>
          </p:nvPr>
        </p:nvSpPr>
        <p:spPr>
          <a:xfrm>
            <a:off x="838200" y="618310"/>
            <a:ext cx="10515600" cy="6239690"/>
          </a:xfrm>
        </p:spPr>
        <p:txBody>
          <a:bodyPr/>
          <a:lstStyle/>
          <a:p>
            <a:pPr marL="0" indent="0" algn="ctr">
              <a:buNone/>
            </a:pPr>
            <a:r>
              <a:rPr lang="en-US" sz="4800" dirty="0" smtClean="0">
                <a:solidFill>
                  <a:srgbClr val="C00000"/>
                </a:solidFill>
              </a:rPr>
              <a:t>STEP 2: SHORT TERM GOALS</a:t>
            </a:r>
          </a:p>
          <a:p>
            <a:pPr marL="0" indent="0">
              <a:buNone/>
            </a:pPr>
            <a:endParaRPr lang="en-US" sz="3300" b="1" dirty="0" smtClean="0"/>
          </a:p>
          <a:p>
            <a:pPr marL="0" indent="0">
              <a:buNone/>
            </a:pPr>
            <a:r>
              <a:rPr lang="en-US" sz="3300" dirty="0" smtClean="0"/>
              <a:t>Your short-term goal is based on your long-term goal but with a shorter deadline.</a:t>
            </a:r>
          </a:p>
          <a:p>
            <a:pPr marL="0" indent="0">
              <a:buNone/>
            </a:pPr>
            <a:endParaRPr lang="en-US" sz="3300" b="1" dirty="0"/>
          </a:p>
          <a:p>
            <a:pPr marL="0" indent="0">
              <a:buNone/>
            </a:pPr>
            <a:endParaRPr lang="en-US" b="1" dirty="0" smtClean="0"/>
          </a:p>
          <a:p>
            <a:endParaRPr lang="en-US" dirty="0"/>
          </a:p>
        </p:txBody>
      </p:sp>
    </p:spTree>
    <p:extLst>
      <p:ext uri="{BB962C8B-B14F-4D97-AF65-F5344CB8AC3E}">
        <p14:creationId xmlns:p14="http://schemas.microsoft.com/office/powerpoint/2010/main" val="15907292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82220" y="536448"/>
            <a:ext cx="7315200" cy="2241457"/>
          </a:xfrm>
        </p:spPr>
        <p:txBody>
          <a:bodyPr/>
          <a:lstStyle/>
          <a:p>
            <a:pPr algn="ctr"/>
            <a:r>
              <a:rPr lang="en-US" b="1" dirty="0" smtClean="0"/>
              <a:t>MODULE 1</a:t>
            </a:r>
            <a:endParaRPr lang="en-US" b="1" dirty="0"/>
          </a:p>
        </p:txBody>
      </p:sp>
      <p:sp>
        <p:nvSpPr>
          <p:cNvPr id="3" name="Subtitle 2"/>
          <p:cNvSpPr>
            <a:spLocks noGrp="1"/>
          </p:cNvSpPr>
          <p:nvPr>
            <p:ph type="subTitle" idx="1"/>
          </p:nvPr>
        </p:nvSpPr>
        <p:spPr>
          <a:xfrm>
            <a:off x="2188587" y="4393518"/>
            <a:ext cx="7315200" cy="1583014"/>
          </a:xfrm>
        </p:spPr>
        <p:txBody>
          <a:bodyPr>
            <a:normAutofit/>
          </a:bodyPr>
          <a:lstStyle/>
          <a:p>
            <a:pPr algn="ctr"/>
            <a:r>
              <a:rPr lang="en-US" sz="4800" b="1" dirty="0" smtClean="0">
                <a:solidFill>
                  <a:srgbClr val="C00000"/>
                </a:solidFill>
                <a:latin typeface="+mj-lt"/>
              </a:rPr>
              <a:t>SETTING ACHIEVABLE WELLNESS GOALS </a:t>
            </a:r>
          </a:p>
          <a:p>
            <a:endParaRPr lang="en-US" dirty="0"/>
          </a:p>
        </p:txBody>
      </p:sp>
    </p:spTree>
    <p:extLst>
      <p:ext uri="{BB962C8B-B14F-4D97-AF65-F5344CB8AC3E}">
        <p14:creationId xmlns:p14="http://schemas.microsoft.com/office/powerpoint/2010/main" val="26958330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C00000"/>
                </a:solidFill>
              </a:rPr>
              <a:t>STEP 3: S. M. A. R. T. GOALS</a:t>
            </a:r>
            <a:r>
              <a:rPr lang="en-US" b="1" dirty="0"/>
              <a:t/>
            </a:r>
            <a:br>
              <a:rPr lang="en-US" b="1" dirty="0"/>
            </a:br>
            <a:endParaRPr lang="en-US"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77491" y="1845734"/>
            <a:ext cx="4369526" cy="3805857"/>
          </a:xfrm>
          <a:prstGeom prst="rect">
            <a:avLst/>
          </a:prstGeom>
        </p:spPr>
      </p:pic>
    </p:spTree>
    <p:extLst>
      <p:ext uri="{BB962C8B-B14F-4D97-AF65-F5344CB8AC3E}">
        <p14:creationId xmlns:p14="http://schemas.microsoft.com/office/powerpoint/2010/main" val="16036712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C00000"/>
                </a:solidFill>
              </a:rPr>
              <a:t>S. M. A. R. T. </a:t>
            </a:r>
            <a:r>
              <a:rPr lang="en-US" b="1" dirty="0">
                <a:solidFill>
                  <a:srgbClr val="C00000"/>
                </a:solidFill>
              </a:rPr>
              <a:t> </a:t>
            </a:r>
            <a:r>
              <a:rPr lang="en-US" b="1" dirty="0" smtClean="0">
                <a:solidFill>
                  <a:srgbClr val="C00000"/>
                </a:solidFill>
              </a:rPr>
              <a:t>GOALS</a:t>
            </a:r>
            <a:endParaRPr lang="en-US" b="1" dirty="0">
              <a:solidFill>
                <a:srgbClr val="C00000"/>
              </a:solidFill>
            </a:endParaRPr>
          </a:p>
        </p:txBody>
      </p:sp>
      <p:sp>
        <p:nvSpPr>
          <p:cNvPr id="3" name="Content Placeholder 2"/>
          <p:cNvSpPr>
            <a:spLocks noGrp="1"/>
          </p:cNvSpPr>
          <p:nvPr>
            <p:ph idx="1"/>
          </p:nvPr>
        </p:nvSpPr>
        <p:spPr/>
        <p:txBody>
          <a:bodyPr>
            <a:noAutofit/>
          </a:bodyPr>
          <a:lstStyle/>
          <a:p>
            <a:pPr marL="0" indent="0">
              <a:buNone/>
            </a:pPr>
            <a:r>
              <a:rPr lang="en-US" sz="3300" b="1" dirty="0" smtClean="0"/>
              <a:t>SPECIFIC (what)</a:t>
            </a:r>
          </a:p>
          <a:p>
            <a:r>
              <a:rPr lang="en-US" sz="3300" dirty="0" smtClean="0"/>
              <a:t>“What” specifies things you are you going to do each week or each day in order to reach your short-term goal, “what” also defines your new daily habit? </a:t>
            </a:r>
          </a:p>
          <a:p>
            <a:pPr marL="0" indent="0">
              <a:buNone/>
            </a:pPr>
            <a:endParaRPr lang="en-US" sz="3300" b="1" dirty="0" smtClean="0"/>
          </a:p>
        </p:txBody>
      </p:sp>
    </p:spTree>
    <p:extLst>
      <p:ext uri="{BB962C8B-B14F-4D97-AF65-F5344CB8AC3E}">
        <p14:creationId xmlns:p14="http://schemas.microsoft.com/office/powerpoint/2010/main" val="3185075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355654"/>
          </a:xfrm>
        </p:spPr>
        <p:txBody>
          <a:bodyPr>
            <a:normAutofit fontScale="90000"/>
          </a:bodyPr>
          <a:lstStyle/>
          <a:p>
            <a:endParaRPr lang="en-US" dirty="0"/>
          </a:p>
        </p:txBody>
      </p:sp>
      <p:sp>
        <p:nvSpPr>
          <p:cNvPr id="3" name="Content Placeholder 2"/>
          <p:cNvSpPr>
            <a:spLocks noGrp="1"/>
          </p:cNvSpPr>
          <p:nvPr>
            <p:ph idx="1"/>
          </p:nvPr>
        </p:nvSpPr>
        <p:spPr>
          <a:xfrm>
            <a:off x="1097280" y="1861458"/>
            <a:ext cx="10058400" cy="4258008"/>
          </a:xfrm>
        </p:spPr>
        <p:txBody>
          <a:bodyPr>
            <a:normAutofit/>
          </a:bodyPr>
          <a:lstStyle/>
          <a:p>
            <a:pPr marL="0" indent="0">
              <a:buNone/>
            </a:pPr>
            <a:r>
              <a:rPr lang="en-US" sz="3300" b="1" dirty="0"/>
              <a:t>MEASURABLE (when, how much, how often…)</a:t>
            </a:r>
          </a:p>
          <a:p>
            <a:r>
              <a:rPr lang="en-US" sz="3300" dirty="0"/>
              <a:t>When (measurable) are you going to do it? You have to make time within your schedule for the new habit, this means you may have to sacrifice something to accommodate the new action. </a:t>
            </a:r>
          </a:p>
          <a:p>
            <a:r>
              <a:rPr lang="en-US" sz="3300" dirty="0"/>
              <a:t>“When” also answer the question of when you are going to start your new habit, and the timeline to reach your short-term goal? </a:t>
            </a:r>
          </a:p>
          <a:p>
            <a:endParaRPr lang="en-US" dirty="0"/>
          </a:p>
        </p:txBody>
      </p:sp>
    </p:spTree>
    <p:extLst>
      <p:ext uri="{BB962C8B-B14F-4D97-AF65-F5344CB8AC3E}">
        <p14:creationId xmlns:p14="http://schemas.microsoft.com/office/powerpoint/2010/main" val="27030492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05138"/>
          </a:xfrm>
        </p:spPr>
        <p:txBody>
          <a:bodyPr>
            <a:normAutofit fontScale="90000"/>
          </a:bodyPr>
          <a:lstStyle/>
          <a:p>
            <a:endParaRPr lang="en-US" dirty="0"/>
          </a:p>
        </p:txBody>
      </p:sp>
      <p:sp>
        <p:nvSpPr>
          <p:cNvPr id="3" name="Content Placeholder 2"/>
          <p:cNvSpPr>
            <a:spLocks noGrp="1"/>
          </p:cNvSpPr>
          <p:nvPr>
            <p:ph idx="1"/>
          </p:nvPr>
        </p:nvSpPr>
        <p:spPr>
          <a:xfrm>
            <a:off x="838200" y="548640"/>
            <a:ext cx="10515600" cy="5628323"/>
          </a:xfrm>
        </p:spPr>
        <p:txBody>
          <a:bodyPr>
            <a:normAutofit fontScale="40000" lnSpcReduction="20000"/>
          </a:bodyPr>
          <a:lstStyle/>
          <a:p>
            <a:pPr marL="0" indent="0">
              <a:buNone/>
            </a:pPr>
            <a:endParaRPr lang="en-US" dirty="0" smtClean="0"/>
          </a:p>
          <a:p>
            <a:pPr marL="0" indent="0">
              <a:buNone/>
            </a:pPr>
            <a:endParaRPr lang="en-US" sz="8300" b="1" dirty="0" smtClean="0"/>
          </a:p>
          <a:p>
            <a:pPr marL="0" indent="0">
              <a:buNone/>
            </a:pPr>
            <a:endParaRPr lang="en-US" sz="8300" b="1" dirty="0"/>
          </a:p>
          <a:p>
            <a:pPr marL="0" indent="0">
              <a:buNone/>
            </a:pPr>
            <a:endParaRPr lang="en-US" sz="8300" b="1" dirty="0" smtClean="0"/>
          </a:p>
          <a:p>
            <a:pPr marL="0" indent="0">
              <a:buNone/>
            </a:pPr>
            <a:r>
              <a:rPr lang="en-US" sz="10200" b="1" dirty="0" smtClean="0"/>
              <a:t>ACTION ORIENTED (how)</a:t>
            </a:r>
          </a:p>
          <a:p>
            <a:r>
              <a:rPr lang="en-US" sz="10200" dirty="0" smtClean="0"/>
              <a:t>How will you accomplish that new behavior? “I will wake up 45 minutes earlier to run three to four times a week.” It clarifies the behavior that needs to take place in order to reach your goal.</a:t>
            </a:r>
          </a:p>
          <a:p>
            <a:pPr marL="0" indent="0">
              <a:buNone/>
            </a:pPr>
            <a:endParaRPr lang="en-US" sz="13200" dirty="0" smtClean="0"/>
          </a:p>
          <a:p>
            <a:pPr marL="0" indent="0">
              <a:buNone/>
            </a:pPr>
            <a:r>
              <a:rPr lang="en-US" dirty="0" smtClean="0"/>
              <a:t> </a:t>
            </a:r>
          </a:p>
          <a:p>
            <a:endParaRPr lang="en-US" dirty="0"/>
          </a:p>
        </p:txBody>
      </p:sp>
    </p:spTree>
    <p:extLst>
      <p:ext uri="{BB962C8B-B14F-4D97-AF65-F5344CB8AC3E}">
        <p14:creationId xmlns:p14="http://schemas.microsoft.com/office/powerpoint/2010/main" val="352515369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40000" lnSpcReduction="20000"/>
          </a:bodyPr>
          <a:lstStyle/>
          <a:p>
            <a:pPr marL="0" indent="0">
              <a:buNone/>
            </a:pPr>
            <a:r>
              <a:rPr lang="en-US" sz="9600" b="1" dirty="0"/>
              <a:t>WHY</a:t>
            </a:r>
          </a:p>
          <a:p>
            <a:r>
              <a:rPr lang="en-US" sz="9600" dirty="0"/>
              <a:t>Finally, it is crucial that you know why you want to reach this goal. Why do you want to start running? Is it to lose weight and improve your self-esteem, to improve your fitness level, to reduce your risks of diseases? Being able to know why you want to reach your goals is critical particularly in times when you feel like quitting. If you don’t have a clear reason for reaching your goal, then there is nothing to motivate you in the long run</a:t>
            </a:r>
            <a:r>
              <a:rPr lang="en-US" sz="1800" dirty="0" smtClean="0"/>
              <a:t>.,</a:t>
            </a:r>
            <a:endParaRPr lang="en-US" sz="1800" dirty="0"/>
          </a:p>
          <a:p>
            <a:endParaRPr lang="en-US" dirty="0"/>
          </a:p>
        </p:txBody>
      </p:sp>
    </p:spTree>
    <p:extLst>
      <p:ext uri="{BB962C8B-B14F-4D97-AF65-F5344CB8AC3E}">
        <p14:creationId xmlns:p14="http://schemas.microsoft.com/office/powerpoint/2010/main" val="290841330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0" indent="0">
              <a:buNone/>
            </a:pPr>
            <a:r>
              <a:rPr lang="en-US" sz="3300" b="1" dirty="0"/>
              <a:t>REALISTIC</a:t>
            </a:r>
          </a:p>
          <a:p>
            <a:r>
              <a:rPr lang="en-US" sz="3300" dirty="0"/>
              <a:t>Can I realistically follow through with this new habits?</a:t>
            </a:r>
          </a:p>
          <a:p>
            <a:pPr marL="0" indent="0">
              <a:buNone/>
            </a:pPr>
            <a:endParaRPr lang="en-US" sz="3300" dirty="0"/>
          </a:p>
          <a:p>
            <a:pPr marL="0" indent="0">
              <a:buNone/>
            </a:pPr>
            <a:r>
              <a:rPr lang="en-US" sz="3300" b="1" dirty="0"/>
              <a:t>TIMELY</a:t>
            </a:r>
          </a:p>
          <a:p>
            <a:pPr marL="0" indent="0">
              <a:buNone/>
            </a:pPr>
            <a:r>
              <a:rPr lang="en-US" sz="3300" dirty="0"/>
              <a:t>When will I start? When will I do it, what days, what time?</a:t>
            </a:r>
          </a:p>
          <a:p>
            <a:endParaRPr lang="en-US" dirty="0"/>
          </a:p>
        </p:txBody>
      </p:sp>
    </p:spTree>
    <p:extLst>
      <p:ext uri="{BB962C8B-B14F-4D97-AF65-F5344CB8AC3E}">
        <p14:creationId xmlns:p14="http://schemas.microsoft.com/office/powerpoint/2010/main" val="424478158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479606"/>
          </a:xfrm>
        </p:spPr>
        <p:txBody>
          <a:bodyPr>
            <a:normAutofit fontScale="90000"/>
          </a:bodyPr>
          <a:lstStyle/>
          <a:p>
            <a:endParaRPr lang="en-US" dirty="0"/>
          </a:p>
        </p:txBody>
      </p:sp>
      <p:sp>
        <p:nvSpPr>
          <p:cNvPr id="3" name="Content Placeholder 2"/>
          <p:cNvSpPr>
            <a:spLocks noGrp="1"/>
          </p:cNvSpPr>
          <p:nvPr>
            <p:ph idx="1"/>
          </p:nvPr>
        </p:nvSpPr>
        <p:spPr>
          <a:xfrm>
            <a:off x="838200" y="844732"/>
            <a:ext cx="10515600" cy="5332231"/>
          </a:xfrm>
        </p:spPr>
        <p:txBody>
          <a:bodyPr>
            <a:normAutofit/>
          </a:bodyPr>
          <a:lstStyle/>
          <a:p>
            <a:pPr marL="0" indent="0">
              <a:buNone/>
            </a:pPr>
            <a:r>
              <a:rPr lang="en-US" sz="3300" b="1" dirty="0" smtClean="0"/>
              <a:t>STEP 4: OVERCOMING BARRIERS</a:t>
            </a:r>
          </a:p>
          <a:p>
            <a:pPr marL="0" indent="0">
              <a:buNone/>
            </a:pPr>
            <a:endParaRPr lang="en-US" sz="3300" b="1" dirty="0" smtClean="0"/>
          </a:p>
          <a:p>
            <a:pPr marL="0" indent="0">
              <a:buNone/>
            </a:pPr>
            <a:r>
              <a:rPr lang="en-US" sz="3300" dirty="0" smtClean="0"/>
              <a:t>As you write your S. M. A. R. T. goals, you may find that things, people, or situation may get in the way.</a:t>
            </a:r>
          </a:p>
          <a:p>
            <a:pPr marL="0" indent="0">
              <a:buNone/>
            </a:pPr>
            <a:endParaRPr lang="en-US" sz="3300" dirty="0"/>
          </a:p>
          <a:p>
            <a:pPr marL="0" indent="0">
              <a:buNone/>
            </a:pPr>
            <a:r>
              <a:rPr lang="en-US" sz="3300" b="1" dirty="0" smtClean="0"/>
              <a:t>STEP 5: SACRIFICE</a:t>
            </a:r>
          </a:p>
          <a:p>
            <a:pPr marL="0" indent="0">
              <a:buNone/>
            </a:pPr>
            <a:r>
              <a:rPr lang="en-US" sz="3300" dirty="0" smtClean="0"/>
              <a:t>Setting goals requires sacrifice. In order to get something, you have to “lose” something. Are you ready for the challenge? How will you rearrange your schedule to accommodate your new habits?</a:t>
            </a:r>
            <a:endParaRPr lang="en-US" sz="3300" dirty="0"/>
          </a:p>
        </p:txBody>
      </p:sp>
    </p:spTree>
    <p:extLst>
      <p:ext uri="{BB962C8B-B14F-4D97-AF65-F5344CB8AC3E}">
        <p14:creationId xmlns:p14="http://schemas.microsoft.com/office/powerpoint/2010/main" val="234274481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453481"/>
          </a:xfrm>
        </p:spPr>
        <p:txBody>
          <a:bodyPr>
            <a:normAutofit fontScale="90000"/>
          </a:bodyPr>
          <a:lstStyle/>
          <a:p>
            <a:r>
              <a:rPr lang="en-US" dirty="0" smtClean="0"/>
              <a:t/>
            </a:r>
            <a:br>
              <a:rPr lang="en-US" dirty="0" smtClean="0"/>
            </a:br>
            <a:r>
              <a:rPr lang="en-US" b="1" dirty="0" smtClean="0"/>
              <a:t/>
            </a:r>
            <a:br>
              <a:rPr lang="en-US" b="1" dirty="0" smtClean="0"/>
            </a:br>
            <a:endParaRPr lang="en-US" dirty="0"/>
          </a:p>
        </p:txBody>
      </p:sp>
      <p:sp>
        <p:nvSpPr>
          <p:cNvPr id="3" name="Content Placeholder 2"/>
          <p:cNvSpPr>
            <a:spLocks noGrp="1"/>
          </p:cNvSpPr>
          <p:nvPr>
            <p:ph idx="1"/>
          </p:nvPr>
        </p:nvSpPr>
        <p:spPr>
          <a:xfrm>
            <a:off x="759822" y="243840"/>
            <a:ext cx="10979332" cy="6418217"/>
          </a:xfrm>
        </p:spPr>
        <p:txBody>
          <a:bodyPr>
            <a:noAutofit/>
          </a:bodyPr>
          <a:lstStyle/>
          <a:p>
            <a:pPr marL="0" indent="0">
              <a:buNone/>
            </a:pPr>
            <a:r>
              <a:rPr lang="en-US" sz="3300" b="1" dirty="0" smtClean="0"/>
              <a:t>STEP 6: ASSESSING YOUR PROGRESS</a:t>
            </a:r>
          </a:p>
          <a:p>
            <a:pPr marL="0" indent="0">
              <a:buNone/>
            </a:pPr>
            <a:endParaRPr lang="en-US" sz="3300" b="1" dirty="0" smtClean="0"/>
          </a:p>
          <a:p>
            <a:pPr marL="0" indent="0">
              <a:buNone/>
            </a:pPr>
            <a:r>
              <a:rPr lang="en-US" sz="3300" dirty="0" smtClean="0"/>
              <a:t>Many people focus on the end result rather than on the overall progress. Look at what you have accomplished each week instead of one single point in the future.</a:t>
            </a:r>
          </a:p>
          <a:p>
            <a:pPr marL="0" indent="0">
              <a:buNone/>
            </a:pPr>
            <a:r>
              <a:rPr lang="en-US" sz="3300" dirty="0" smtClean="0"/>
              <a:t>Remember that ups and downs are not only normal, they are part of the process.</a:t>
            </a:r>
            <a:endParaRPr lang="en-US" sz="3300" b="1" dirty="0"/>
          </a:p>
          <a:p>
            <a:pPr marL="0" indent="0">
              <a:buNone/>
            </a:pPr>
            <a:r>
              <a:rPr lang="en-US" sz="3300" b="1" dirty="0" smtClean="0"/>
              <a:t>STEP 7: “DOING” IT</a:t>
            </a:r>
          </a:p>
          <a:p>
            <a:pPr marL="0" indent="0">
              <a:buNone/>
            </a:pPr>
            <a:r>
              <a:rPr lang="en-US" sz="3300" dirty="0" smtClean="0"/>
              <a:t>While setting goals is the first step, actually “doing” them requires commitment</a:t>
            </a:r>
            <a:r>
              <a:rPr lang="en-US" sz="3300" b="1" dirty="0" smtClean="0"/>
              <a:t>. </a:t>
            </a:r>
            <a:r>
              <a:rPr lang="en-US" sz="3300" dirty="0" smtClean="0"/>
              <a:t>A good question to ask yourself is “how much time have I spent on ‘doing’ or working on my goals?”</a:t>
            </a:r>
            <a:endParaRPr lang="en-US" sz="3300" b="1" dirty="0"/>
          </a:p>
        </p:txBody>
      </p:sp>
    </p:spTree>
    <p:extLst>
      <p:ext uri="{BB962C8B-B14F-4D97-AF65-F5344CB8AC3E}">
        <p14:creationId xmlns:p14="http://schemas.microsoft.com/office/powerpoint/2010/main" val="97620044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29342" y="598714"/>
            <a:ext cx="10515600" cy="5110163"/>
          </a:xfrm>
        </p:spPr>
        <p:txBody>
          <a:bodyPr>
            <a:noAutofit/>
          </a:bodyPr>
          <a:lstStyle/>
          <a:p>
            <a:pPr marL="0" indent="0">
              <a:buNone/>
            </a:pPr>
            <a:r>
              <a:rPr lang="en-US" sz="3300" b="1" dirty="0" smtClean="0"/>
              <a:t>STEP 8: CREATING HABITS</a:t>
            </a:r>
          </a:p>
          <a:p>
            <a:pPr marL="0" indent="0">
              <a:buNone/>
            </a:pPr>
            <a:endParaRPr lang="en-US" sz="3300" dirty="0" smtClean="0"/>
          </a:p>
          <a:p>
            <a:r>
              <a:rPr lang="en-US" sz="3300" dirty="0" smtClean="0"/>
              <a:t>Creating habits is probably the most important step in behavior change. Most of what we do throughout the day is based on habits. </a:t>
            </a:r>
            <a:endParaRPr lang="en-US" sz="3300" dirty="0"/>
          </a:p>
          <a:p>
            <a:r>
              <a:rPr lang="en-US" sz="3300" dirty="0" smtClean="0"/>
              <a:t>Behaviors that have been repeated over and over for a long period of time become habits.</a:t>
            </a:r>
          </a:p>
          <a:p>
            <a:r>
              <a:rPr lang="en-US" sz="3300" dirty="0" smtClean="0"/>
              <a:t> Once a habit is established, it becomes part of your lifestyle and no longer requires reminders, negotiation, or the same amount of effort. Think of your weekly goals as habits in the making.</a:t>
            </a:r>
            <a:endParaRPr lang="en-US" sz="3300" dirty="0"/>
          </a:p>
        </p:txBody>
      </p:sp>
    </p:spTree>
    <p:extLst>
      <p:ext uri="{BB962C8B-B14F-4D97-AF65-F5344CB8AC3E}">
        <p14:creationId xmlns:p14="http://schemas.microsoft.com/office/powerpoint/2010/main" val="233938709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C00000"/>
                </a:solidFill>
              </a:rPr>
              <a:t> CREATING HABITS</a:t>
            </a:r>
            <a:endParaRPr lang="en-US" b="1" dirty="0">
              <a:solidFill>
                <a:srgbClr val="C00000"/>
              </a:solidFill>
            </a:endParaRPr>
          </a:p>
        </p:txBody>
      </p:sp>
      <p:sp>
        <p:nvSpPr>
          <p:cNvPr id="3" name="Content Placeholder 2"/>
          <p:cNvSpPr>
            <a:spLocks noGrp="1"/>
          </p:cNvSpPr>
          <p:nvPr>
            <p:ph idx="1"/>
          </p:nvPr>
        </p:nvSpPr>
        <p:spPr>
          <a:xfrm>
            <a:off x="1001486" y="1932820"/>
            <a:ext cx="10058400" cy="4023360"/>
          </a:xfrm>
        </p:spPr>
        <p:txBody>
          <a:bodyPr>
            <a:normAutofit/>
          </a:bodyPr>
          <a:lstStyle/>
          <a:p>
            <a:pPr>
              <a:buFont typeface="Wingdings" panose="05000000000000000000" pitchFamily="2" charset="2"/>
              <a:buChar char="q"/>
            </a:pPr>
            <a:r>
              <a:rPr lang="en-US" sz="4300" dirty="0" smtClean="0"/>
              <a:t>It has to occur on a regular schedule, same day, same time, and same duration,</a:t>
            </a:r>
          </a:p>
          <a:p>
            <a:pPr>
              <a:buFont typeface="Wingdings" panose="05000000000000000000" pitchFamily="2" charset="2"/>
              <a:buChar char="q"/>
            </a:pPr>
            <a:r>
              <a:rPr lang="en-US" sz="4300" dirty="0" smtClean="0"/>
              <a:t>You have to be able to complete the new tasks without interruption</a:t>
            </a:r>
            <a:r>
              <a:rPr lang="en-US" sz="4300" dirty="0"/>
              <a:t>,</a:t>
            </a:r>
            <a:r>
              <a:rPr lang="en-US" sz="4300" dirty="0" smtClean="0"/>
              <a:t> </a:t>
            </a:r>
          </a:p>
          <a:p>
            <a:pPr marL="0" indent="0">
              <a:buNone/>
            </a:pPr>
            <a:endParaRPr lang="en-US" dirty="0"/>
          </a:p>
        </p:txBody>
      </p:sp>
    </p:spTree>
    <p:extLst>
      <p:ext uri="{BB962C8B-B14F-4D97-AF65-F5344CB8AC3E}">
        <p14:creationId xmlns:p14="http://schemas.microsoft.com/office/powerpoint/2010/main" val="21546352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1" y="87086"/>
            <a:ext cx="10058400" cy="1759131"/>
          </a:xfrm>
        </p:spPr>
        <p:txBody>
          <a:bodyPr>
            <a:normAutofit fontScale="90000"/>
          </a:bodyPr>
          <a:lstStyle/>
          <a:p>
            <a:pPr algn="ctr"/>
            <a:r>
              <a:rPr lang="en-US" b="1" dirty="0" smtClean="0"/>
              <a:t/>
            </a:r>
            <a:br>
              <a:rPr lang="en-US" b="1" dirty="0" smtClean="0"/>
            </a:br>
            <a:r>
              <a:rPr lang="en-US" b="1" dirty="0" smtClean="0">
                <a:solidFill>
                  <a:srgbClr val="C00000"/>
                </a:solidFill>
              </a:rPr>
              <a:t>DEFINING WELLNESS &amp; DEVELOPING LIFELONG WELLNESS GOALS</a:t>
            </a:r>
            <a:r>
              <a:rPr lang="en-US" b="1" dirty="0" smtClean="0"/>
              <a:t/>
            </a:r>
            <a:br>
              <a:rPr lang="en-US" b="1" dirty="0" smtClean="0"/>
            </a:br>
            <a:endParaRPr lang="en-US" dirty="0"/>
          </a:p>
        </p:txBody>
      </p:sp>
      <p:sp>
        <p:nvSpPr>
          <p:cNvPr id="3" name="Content Placeholder 2"/>
          <p:cNvSpPr>
            <a:spLocks noGrp="1"/>
          </p:cNvSpPr>
          <p:nvPr>
            <p:ph idx="1"/>
          </p:nvPr>
        </p:nvSpPr>
        <p:spPr>
          <a:xfrm>
            <a:off x="1097281" y="1937657"/>
            <a:ext cx="9548948" cy="4130448"/>
          </a:xfrm>
        </p:spPr>
        <p:txBody>
          <a:bodyPr>
            <a:normAutofit/>
          </a:bodyPr>
          <a:lstStyle/>
          <a:p>
            <a:pPr marL="0" indent="0">
              <a:buNone/>
            </a:pPr>
            <a:r>
              <a:rPr lang="en-US" sz="3600" b="1" dirty="0" smtClean="0"/>
              <a:t>Wellness:</a:t>
            </a:r>
            <a:r>
              <a:rPr lang="en-US" sz="3600" dirty="0" smtClean="0"/>
              <a:t> </a:t>
            </a:r>
            <a:endParaRPr lang="en-US" sz="3600" dirty="0"/>
          </a:p>
          <a:p>
            <a:r>
              <a:rPr lang="en-US" sz="3600" dirty="0" smtClean="0"/>
              <a:t>The state of well-being that includes a process of change and growth to reach your full potential</a:t>
            </a:r>
          </a:p>
          <a:p>
            <a:r>
              <a:rPr lang="en-US" sz="3600" dirty="0"/>
              <a:t>I</a:t>
            </a:r>
            <a:r>
              <a:rPr lang="en-US" sz="3600" dirty="0" smtClean="0"/>
              <a:t>nteraction of several dimensions of wellness, including physical, emotional, intellectual, spiritual, social, and environmental wellness</a:t>
            </a:r>
            <a:endParaRPr lang="en-US" sz="3600" dirty="0"/>
          </a:p>
        </p:txBody>
      </p:sp>
    </p:spTree>
    <p:extLst>
      <p:ext uri="{BB962C8B-B14F-4D97-AF65-F5344CB8AC3E}">
        <p14:creationId xmlns:p14="http://schemas.microsoft.com/office/powerpoint/2010/main" val="255733622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rgbClr val="C00000"/>
                </a:solidFill>
              </a:rPr>
              <a:t>CREATING </a:t>
            </a:r>
            <a:r>
              <a:rPr lang="en-US" b="1" dirty="0" smtClean="0">
                <a:solidFill>
                  <a:srgbClr val="C00000"/>
                </a:solidFill>
              </a:rPr>
              <a:t>HABITS cont</a:t>
            </a:r>
            <a:r>
              <a:rPr lang="en-US" b="1" dirty="0">
                <a:solidFill>
                  <a:srgbClr val="C00000"/>
                </a:solidFill>
              </a:rPr>
              <a:t>.</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q"/>
            </a:pPr>
            <a:r>
              <a:rPr lang="en-US" sz="3300" dirty="0"/>
              <a:t>Bad habits can be replaced by better </a:t>
            </a:r>
            <a:r>
              <a:rPr lang="en-US" sz="3300" dirty="0" smtClean="0"/>
              <a:t>habits,</a:t>
            </a:r>
            <a:endParaRPr lang="en-US" sz="3300" dirty="0"/>
          </a:p>
          <a:p>
            <a:pPr>
              <a:buFont typeface="Wingdings" panose="05000000000000000000" pitchFamily="2" charset="2"/>
              <a:buChar char="q"/>
            </a:pPr>
            <a:r>
              <a:rPr lang="en-US" sz="3300" dirty="0"/>
              <a:t>You have to keep the new habit even after you have reached </a:t>
            </a:r>
            <a:r>
              <a:rPr lang="en-US" sz="3300"/>
              <a:t>your </a:t>
            </a:r>
            <a:r>
              <a:rPr lang="en-US" sz="3300" smtClean="0"/>
              <a:t>goal,</a:t>
            </a:r>
            <a:endParaRPr lang="en-US" sz="3300" dirty="0"/>
          </a:p>
          <a:p>
            <a:pPr>
              <a:buFont typeface="Wingdings" panose="05000000000000000000" pitchFamily="2" charset="2"/>
              <a:buChar char="q"/>
            </a:pPr>
            <a:r>
              <a:rPr lang="en-US" sz="3300" dirty="0"/>
              <a:t>Using a power statement or an inspiring quote keeps you going.</a:t>
            </a:r>
          </a:p>
          <a:p>
            <a:pPr algn="ctr"/>
            <a:r>
              <a:rPr lang="en-US" sz="3300" i="1" dirty="0"/>
              <a:t>End of Module 1</a:t>
            </a:r>
          </a:p>
          <a:p>
            <a:endParaRPr lang="en-US" dirty="0"/>
          </a:p>
        </p:txBody>
      </p:sp>
    </p:spTree>
    <p:extLst>
      <p:ext uri="{BB962C8B-B14F-4D97-AF65-F5344CB8AC3E}">
        <p14:creationId xmlns:p14="http://schemas.microsoft.com/office/powerpoint/2010/main" val="20137775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C00000"/>
                </a:solidFill>
              </a:rPr>
              <a:t>DIMENSIONS OF WELLNESS</a:t>
            </a:r>
            <a:endParaRPr lang="en-US" b="1" dirty="0">
              <a:solidFill>
                <a:srgbClr val="C00000"/>
              </a:solidFill>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72692" y="2812574"/>
            <a:ext cx="3046615" cy="2377440"/>
          </a:xfrm>
          <a:prstGeom prst="rect">
            <a:avLst/>
          </a:prstGeom>
        </p:spPr>
      </p:pic>
    </p:spTree>
    <p:extLst>
      <p:ext uri="{BB962C8B-B14F-4D97-AF65-F5344CB8AC3E}">
        <p14:creationId xmlns:p14="http://schemas.microsoft.com/office/powerpoint/2010/main" val="15347968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C00000"/>
                </a:solidFill>
              </a:rPr>
              <a:t>DIMENSIONS OF WELLNESS</a:t>
            </a:r>
            <a:r>
              <a:rPr lang="en-US" b="1" dirty="0" smtClean="0"/>
              <a:t/>
            </a:r>
            <a:br>
              <a:rPr lang="en-US" b="1" dirty="0" smtClean="0"/>
            </a:br>
            <a:endParaRPr lang="en-US" dirty="0"/>
          </a:p>
        </p:txBody>
      </p:sp>
      <p:sp>
        <p:nvSpPr>
          <p:cNvPr id="3" name="Content Placeholder 2"/>
          <p:cNvSpPr>
            <a:spLocks noGrp="1"/>
          </p:cNvSpPr>
          <p:nvPr>
            <p:ph idx="1"/>
          </p:nvPr>
        </p:nvSpPr>
        <p:spPr/>
        <p:txBody>
          <a:bodyPr>
            <a:normAutofit/>
          </a:bodyPr>
          <a:lstStyle/>
          <a:p>
            <a:pPr marL="0" indent="0">
              <a:buNone/>
            </a:pPr>
            <a:r>
              <a:rPr lang="en-US" sz="3200" b="1" dirty="0" smtClean="0"/>
              <a:t>PHYSICAL WELLNESS</a:t>
            </a:r>
          </a:p>
          <a:p>
            <a:r>
              <a:rPr lang="en-US" sz="3200" dirty="0" smtClean="0"/>
              <a:t>Behaviors that keep you safe, such as safe sex, avoiding the use of drugs and alcohol, and wearing a helmet when riding a motor cycles. </a:t>
            </a:r>
          </a:p>
          <a:p>
            <a:r>
              <a:rPr lang="en-US" sz="3200" dirty="0" smtClean="0"/>
              <a:t>Getting a regular physical at your doctor’s office is also part of healthy behaviors that will promote your overall health.</a:t>
            </a:r>
            <a:endParaRPr lang="en-US" sz="3200" dirty="0"/>
          </a:p>
        </p:txBody>
      </p:sp>
    </p:spTree>
    <p:extLst>
      <p:ext uri="{BB962C8B-B14F-4D97-AF65-F5344CB8AC3E}">
        <p14:creationId xmlns:p14="http://schemas.microsoft.com/office/powerpoint/2010/main" val="40530259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C00000"/>
                </a:solidFill>
              </a:rPr>
              <a:t>EMOTIONAL WELLNESS</a:t>
            </a:r>
            <a:r>
              <a:rPr lang="en-US" b="1" dirty="0" smtClean="0"/>
              <a:t/>
            </a:r>
            <a:br>
              <a:rPr lang="en-US" b="1" dirty="0" smtClean="0"/>
            </a:b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sz="3900" b="1" dirty="0" smtClean="0"/>
              <a:t>EMOTIONAL WELLNESS</a:t>
            </a:r>
          </a:p>
          <a:p>
            <a:r>
              <a:rPr lang="en-US" sz="3900" dirty="0"/>
              <a:t>A</a:t>
            </a:r>
            <a:r>
              <a:rPr lang="en-US" sz="3900" dirty="0" smtClean="0"/>
              <a:t>bility to cope with life’s challenges without extreme ups and downs. </a:t>
            </a:r>
          </a:p>
          <a:p>
            <a:r>
              <a:rPr lang="en-US" sz="3900" dirty="0"/>
              <a:t>A</a:t>
            </a:r>
            <a:r>
              <a:rPr lang="en-US" sz="3900" dirty="0" smtClean="0"/>
              <a:t>bility to express and communicate your emotions and understand other people’s emotions, feel compassion, and empathy. </a:t>
            </a:r>
          </a:p>
          <a:p>
            <a:r>
              <a:rPr lang="en-US" sz="3900" dirty="0" smtClean="0"/>
              <a:t>How we perceive ourselves, our self-esteem, and self-efficacy and it can be influenced by all the other aspects of wellness as well.</a:t>
            </a:r>
          </a:p>
          <a:p>
            <a:pPr marL="0" indent="0">
              <a:buNone/>
            </a:pPr>
            <a:endParaRPr lang="en-US" dirty="0"/>
          </a:p>
        </p:txBody>
      </p:sp>
    </p:spTree>
    <p:extLst>
      <p:ext uri="{BB962C8B-B14F-4D97-AF65-F5344CB8AC3E}">
        <p14:creationId xmlns:p14="http://schemas.microsoft.com/office/powerpoint/2010/main" val="11836228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C00000"/>
                </a:solidFill>
              </a:rPr>
              <a:t>INTELLECTUAL WELLNESS</a:t>
            </a:r>
            <a:r>
              <a:rPr lang="en-US" b="1" dirty="0" smtClean="0"/>
              <a:t/>
            </a:r>
            <a:br>
              <a:rPr lang="en-US" b="1" dirty="0" smtClean="0"/>
            </a:br>
            <a:endParaRPr lang="en-US" dirty="0"/>
          </a:p>
        </p:txBody>
      </p:sp>
      <p:sp>
        <p:nvSpPr>
          <p:cNvPr id="3" name="Content Placeholder 2"/>
          <p:cNvSpPr>
            <a:spLocks noGrp="1"/>
          </p:cNvSpPr>
          <p:nvPr>
            <p:ph idx="1"/>
          </p:nvPr>
        </p:nvSpPr>
        <p:spPr/>
        <p:txBody>
          <a:bodyPr>
            <a:normAutofit/>
          </a:bodyPr>
          <a:lstStyle/>
          <a:p>
            <a:pPr marL="0" indent="0">
              <a:buNone/>
            </a:pPr>
            <a:r>
              <a:rPr lang="en-US" sz="3600" b="1" dirty="0" smtClean="0"/>
              <a:t>INTELLECTUAL WELLNESS</a:t>
            </a:r>
          </a:p>
          <a:p>
            <a:r>
              <a:rPr lang="en-US" sz="3600" dirty="0" smtClean="0"/>
              <a:t> Choices you make to maintain and grow your intellectual potential throughout your life span. </a:t>
            </a:r>
            <a:endParaRPr lang="en-US" sz="3600" dirty="0"/>
          </a:p>
          <a:p>
            <a:r>
              <a:rPr lang="en-US" sz="3600" dirty="0" smtClean="0"/>
              <a:t> Your desire to challenge your thinking process, your ideas, your curiosity to learn new things, and interact with people who have different points of views and different beliefs from yours. </a:t>
            </a:r>
            <a:endParaRPr lang="en-US" sz="3600" dirty="0"/>
          </a:p>
        </p:txBody>
      </p:sp>
    </p:spTree>
    <p:extLst>
      <p:ext uri="{BB962C8B-B14F-4D97-AF65-F5344CB8AC3E}">
        <p14:creationId xmlns:p14="http://schemas.microsoft.com/office/powerpoint/2010/main" val="24198901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C00000"/>
                </a:solidFill>
              </a:rPr>
              <a:t>SPIRITUAL WELLNESS</a:t>
            </a:r>
            <a:r>
              <a:rPr lang="en-US" b="1" dirty="0" smtClean="0"/>
              <a:t/>
            </a:r>
            <a:br>
              <a:rPr lang="en-US" b="1" dirty="0" smtClean="0"/>
            </a:br>
            <a:endParaRPr lang="en-US" dirty="0"/>
          </a:p>
        </p:txBody>
      </p:sp>
      <p:sp>
        <p:nvSpPr>
          <p:cNvPr id="3" name="Content Placeholder 2"/>
          <p:cNvSpPr>
            <a:spLocks noGrp="1"/>
          </p:cNvSpPr>
          <p:nvPr>
            <p:ph idx="1"/>
          </p:nvPr>
        </p:nvSpPr>
        <p:spPr/>
        <p:txBody>
          <a:bodyPr>
            <a:normAutofit fontScale="92500" lnSpcReduction="10000"/>
          </a:bodyPr>
          <a:lstStyle/>
          <a:p>
            <a:r>
              <a:rPr lang="en-US" sz="3600" dirty="0"/>
              <a:t>R</a:t>
            </a:r>
            <a:r>
              <a:rPr lang="en-US" sz="3600" dirty="0" smtClean="0"/>
              <a:t>efers to your ethics, your moral values, and beliefs. It is a broad concept that goes beyond religion. Spirituality and religion have features in common, but are different in many aspects.</a:t>
            </a:r>
          </a:p>
          <a:p>
            <a:r>
              <a:rPr lang="en-US" sz="3600" b="1" dirty="0" smtClean="0"/>
              <a:t>RELIGION: </a:t>
            </a:r>
            <a:r>
              <a:rPr lang="en-US" sz="3600" dirty="0" smtClean="0"/>
              <a:t>Sets of practices, beliefs, and worship in a higher power often in the form of God or Gods.</a:t>
            </a:r>
          </a:p>
          <a:p>
            <a:r>
              <a:rPr lang="en-US" sz="3600" b="1" dirty="0" smtClean="0"/>
              <a:t>SPIRITUALITY: </a:t>
            </a:r>
            <a:r>
              <a:rPr lang="en-US" sz="3600" dirty="0" smtClean="0"/>
              <a:t>Constant examination, reevaluation of your own values, morals, and beliefs that keep evolving over time.</a:t>
            </a:r>
          </a:p>
          <a:p>
            <a:pPr marL="0" indent="0">
              <a:buNone/>
            </a:pPr>
            <a:endParaRPr lang="en-US" dirty="0"/>
          </a:p>
        </p:txBody>
      </p:sp>
    </p:spTree>
    <p:extLst>
      <p:ext uri="{BB962C8B-B14F-4D97-AF65-F5344CB8AC3E}">
        <p14:creationId xmlns:p14="http://schemas.microsoft.com/office/powerpoint/2010/main" val="29665325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918" y="1123837"/>
            <a:ext cx="11558082" cy="1325449"/>
          </a:xfrm>
        </p:spPr>
        <p:txBody>
          <a:bodyPr>
            <a:normAutofit fontScale="90000"/>
          </a:bodyPr>
          <a:lstStyle/>
          <a:p>
            <a:pPr algn="ctr"/>
            <a:r>
              <a:rPr lang="en-US" b="1" dirty="0" smtClean="0">
                <a:solidFill>
                  <a:srgbClr val="C00000"/>
                </a:solidFill>
                <a:effectLst/>
              </a:rPr>
              <a:t>COMPARISON OF </a:t>
            </a:r>
            <a:br>
              <a:rPr lang="en-US" b="1" dirty="0" smtClean="0">
                <a:solidFill>
                  <a:srgbClr val="C00000"/>
                </a:solidFill>
                <a:effectLst/>
              </a:rPr>
            </a:br>
            <a:r>
              <a:rPr lang="en-US" b="1" dirty="0" smtClean="0">
                <a:solidFill>
                  <a:srgbClr val="C00000"/>
                </a:solidFill>
                <a:effectLst/>
              </a:rPr>
              <a:t>RELIGION </a:t>
            </a:r>
            <a:br>
              <a:rPr lang="en-US" b="1" dirty="0" smtClean="0">
                <a:solidFill>
                  <a:srgbClr val="C00000"/>
                </a:solidFill>
                <a:effectLst/>
              </a:rPr>
            </a:br>
            <a:r>
              <a:rPr lang="en-US" b="1" dirty="0" smtClean="0">
                <a:solidFill>
                  <a:srgbClr val="C00000"/>
                </a:solidFill>
                <a:effectLst/>
              </a:rPr>
              <a:t>AND SPIRITUALITY</a:t>
            </a:r>
            <a:r>
              <a:rPr lang="en-US" b="1" dirty="0" smtClean="0">
                <a:effectLst/>
              </a:rPr>
              <a:t/>
            </a:r>
            <a:br>
              <a:rPr lang="en-US" b="1" dirty="0" smtClean="0">
                <a:effectLst/>
              </a:rPr>
            </a:b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54634496"/>
              </p:ext>
            </p:extLst>
          </p:nvPr>
        </p:nvGraphicFramePr>
        <p:xfrm>
          <a:off x="979714" y="2142309"/>
          <a:ext cx="10374086" cy="3466010"/>
        </p:xfrm>
        <a:graphic>
          <a:graphicData uri="http://schemas.openxmlformats.org/drawingml/2006/table">
            <a:tbl>
              <a:tblPr/>
              <a:tblGrid>
                <a:gridCol w="5187043">
                  <a:extLst>
                    <a:ext uri="{9D8B030D-6E8A-4147-A177-3AD203B41FA5}">
                      <a16:colId xmlns:a16="http://schemas.microsoft.com/office/drawing/2014/main" xmlns="" val="20000"/>
                    </a:ext>
                  </a:extLst>
                </a:gridCol>
                <a:gridCol w="5187043">
                  <a:extLst>
                    <a:ext uri="{9D8B030D-6E8A-4147-A177-3AD203B41FA5}">
                      <a16:colId xmlns:a16="http://schemas.microsoft.com/office/drawing/2014/main" xmlns="" val="20001"/>
                    </a:ext>
                  </a:extLst>
                </a:gridCol>
              </a:tblGrid>
              <a:tr h="693202">
                <a:tc>
                  <a:txBody>
                    <a:bodyPr/>
                    <a:lstStyle/>
                    <a:p>
                      <a:pPr algn="ctr"/>
                      <a:r>
                        <a:rPr lang="en-US" b="1" dirty="0"/>
                        <a:t>RELIGION</a:t>
                      </a:r>
                    </a:p>
                  </a:txBody>
                  <a:tcPr marL="0" marR="0" marT="0" marB="0" anchor="ctr">
                    <a:lnL>
                      <a:noFill/>
                    </a:lnL>
                    <a:lnR>
                      <a:noFill/>
                    </a:lnR>
                    <a:lnT>
                      <a:noFill/>
                    </a:lnT>
                    <a:lnB>
                      <a:noFill/>
                    </a:lnB>
                  </a:tcPr>
                </a:tc>
                <a:tc>
                  <a:txBody>
                    <a:bodyPr/>
                    <a:lstStyle/>
                    <a:p>
                      <a:pPr algn="ctr"/>
                      <a:r>
                        <a:rPr lang="en-US" b="1" dirty="0"/>
                        <a:t>SPIRITUALITY</a:t>
                      </a:r>
                    </a:p>
                  </a:txBody>
                  <a:tcPr marL="0" marR="0" marT="0" marB="0" anchor="ctr">
                    <a:lnL>
                      <a:noFill/>
                    </a:lnL>
                    <a:lnR>
                      <a:noFill/>
                    </a:lnR>
                    <a:lnT>
                      <a:noFill/>
                    </a:lnT>
                    <a:lnB>
                      <a:noFill/>
                    </a:lnB>
                  </a:tcPr>
                </a:tc>
                <a:extLst>
                  <a:ext uri="{0D108BD9-81ED-4DB2-BD59-A6C34878D82A}">
                    <a16:rowId xmlns:a16="http://schemas.microsoft.com/office/drawing/2014/main" xmlns="" val="10000"/>
                  </a:ext>
                </a:extLst>
              </a:tr>
              <a:tr h="693202">
                <a:tc>
                  <a:txBody>
                    <a:bodyPr/>
                    <a:lstStyle/>
                    <a:p>
                      <a:pPr algn="ctr"/>
                      <a:r>
                        <a:rPr lang="en-US" dirty="0">
                          <a:effectLst/>
                        </a:rPr>
                        <a:t>Institution</a:t>
                      </a:r>
                    </a:p>
                  </a:txBody>
                  <a:tcPr marL="0" marR="0" marT="0" marB="0" anchor="ctr">
                    <a:lnL>
                      <a:noFill/>
                    </a:lnL>
                    <a:lnR>
                      <a:noFill/>
                    </a:lnR>
                    <a:lnT>
                      <a:noFill/>
                    </a:lnT>
                    <a:lnB>
                      <a:noFill/>
                    </a:lnB>
                  </a:tcPr>
                </a:tc>
                <a:tc>
                  <a:txBody>
                    <a:bodyPr/>
                    <a:lstStyle/>
                    <a:p>
                      <a:pPr algn="ctr"/>
                      <a:r>
                        <a:rPr lang="en-US" dirty="0">
                          <a:effectLst/>
                        </a:rPr>
                        <a:t>Individual belief without rules or dogma</a:t>
                      </a:r>
                    </a:p>
                  </a:txBody>
                  <a:tcPr marL="0" marR="0" marT="0" marB="0" anchor="ctr">
                    <a:lnL>
                      <a:noFill/>
                    </a:lnL>
                    <a:lnR>
                      <a:noFill/>
                    </a:lnR>
                    <a:lnT>
                      <a:noFill/>
                    </a:lnT>
                    <a:lnB>
                      <a:noFill/>
                    </a:lnB>
                  </a:tcPr>
                </a:tc>
                <a:extLst>
                  <a:ext uri="{0D108BD9-81ED-4DB2-BD59-A6C34878D82A}">
                    <a16:rowId xmlns:a16="http://schemas.microsoft.com/office/drawing/2014/main" xmlns="" val="10001"/>
                  </a:ext>
                </a:extLst>
              </a:tr>
              <a:tr h="693202">
                <a:tc>
                  <a:txBody>
                    <a:bodyPr/>
                    <a:lstStyle/>
                    <a:p>
                      <a:pPr algn="ctr"/>
                      <a:r>
                        <a:rPr lang="en-US" dirty="0">
                          <a:effectLst/>
                        </a:rPr>
                        <a:t>Organized belief system</a:t>
                      </a:r>
                    </a:p>
                  </a:txBody>
                  <a:tcPr marL="0" marR="0" marT="0" marB="0" anchor="ctr">
                    <a:lnL>
                      <a:noFill/>
                    </a:lnL>
                    <a:lnR>
                      <a:noFill/>
                    </a:lnR>
                    <a:lnT>
                      <a:noFill/>
                    </a:lnT>
                    <a:lnB>
                      <a:noFill/>
                    </a:lnB>
                  </a:tcPr>
                </a:tc>
                <a:tc>
                  <a:txBody>
                    <a:bodyPr/>
                    <a:lstStyle/>
                    <a:p>
                      <a:pPr algn="ctr"/>
                      <a:r>
                        <a:rPr lang="en-US" dirty="0">
                          <a:effectLst/>
                        </a:rPr>
                        <a:t>Your way to relate to the world around you</a:t>
                      </a:r>
                    </a:p>
                  </a:txBody>
                  <a:tcPr marL="0" marR="0" marT="0" marB="0" anchor="ctr">
                    <a:lnL>
                      <a:noFill/>
                    </a:lnL>
                    <a:lnR>
                      <a:noFill/>
                    </a:lnR>
                    <a:lnT>
                      <a:noFill/>
                    </a:lnT>
                    <a:lnB>
                      <a:noFill/>
                    </a:lnB>
                  </a:tcPr>
                </a:tc>
                <a:extLst>
                  <a:ext uri="{0D108BD9-81ED-4DB2-BD59-A6C34878D82A}">
                    <a16:rowId xmlns:a16="http://schemas.microsoft.com/office/drawing/2014/main" xmlns="" val="10002"/>
                  </a:ext>
                </a:extLst>
              </a:tr>
              <a:tr h="693202">
                <a:tc>
                  <a:txBody>
                    <a:bodyPr/>
                    <a:lstStyle/>
                    <a:p>
                      <a:pPr algn="ctr"/>
                      <a:r>
                        <a:rPr lang="en-US" dirty="0">
                          <a:effectLst/>
                        </a:rPr>
                        <a:t>Consequences for your actions</a:t>
                      </a:r>
                    </a:p>
                  </a:txBody>
                  <a:tcPr marL="0" marR="0" marT="0" marB="0" anchor="ctr">
                    <a:lnL>
                      <a:noFill/>
                    </a:lnL>
                    <a:lnR>
                      <a:noFill/>
                    </a:lnR>
                    <a:lnT>
                      <a:noFill/>
                    </a:lnT>
                    <a:lnB>
                      <a:noFill/>
                    </a:lnB>
                  </a:tcPr>
                </a:tc>
                <a:tc>
                  <a:txBody>
                    <a:bodyPr/>
                    <a:lstStyle/>
                    <a:p>
                      <a:pPr algn="ctr"/>
                      <a:r>
                        <a:rPr lang="en-US" dirty="0">
                          <a:effectLst/>
                        </a:rPr>
                        <a:t>No consequences for your actions</a:t>
                      </a:r>
                    </a:p>
                  </a:txBody>
                  <a:tcPr marL="0" marR="0" marT="0" marB="0" anchor="ctr">
                    <a:lnL>
                      <a:noFill/>
                    </a:lnL>
                    <a:lnR>
                      <a:noFill/>
                    </a:lnR>
                    <a:lnT>
                      <a:noFill/>
                    </a:lnT>
                    <a:lnB>
                      <a:noFill/>
                    </a:lnB>
                  </a:tcPr>
                </a:tc>
                <a:extLst>
                  <a:ext uri="{0D108BD9-81ED-4DB2-BD59-A6C34878D82A}">
                    <a16:rowId xmlns:a16="http://schemas.microsoft.com/office/drawing/2014/main" xmlns="" val="10003"/>
                  </a:ext>
                </a:extLst>
              </a:tr>
              <a:tr h="693202">
                <a:tc>
                  <a:txBody>
                    <a:bodyPr/>
                    <a:lstStyle/>
                    <a:p>
                      <a:pPr algn="ctr"/>
                      <a:r>
                        <a:rPr lang="en-US" dirty="0">
                          <a:effectLst/>
                        </a:rPr>
                        <a:t>Sets of norms and rules</a:t>
                      </a:r>
                    </a:p>
                  </a:txBody>
                  <a:tcPr marL="0" marR="0" marT="0" marB="0" anchor="ctr">
                    <a:lnL>
                      <a:noFill/>
                    </a:lnL>
                    <a:lnR>
                      <a:noFill/>
                    </a:lnR>
                    <a:lnT>
                      <a:noFill/>
                    </a:lnT>
                    <a:lnB>
                      <a:noFill/>
                    </a:lnB>
                  </a:tcPr>
                </a:tc>
                <a:tc>
                  <a:txBody>
                    <a:bodyPr/>
                    <a:lstStyle/>
                    <a:p>
                      <a:pPr algn="ctr"/>
                      <a:r>
                        <a:rPr lang="en-US" dirty="0">
                          <a:effectLst/>
                        </a:rPr>
                        <a:t>Empowers you to find your own truth</a:t>
                      </a:r>
                    </a:p>
                  </a:txBody>
                  <a:tcPr marL="0" marR="0" marT="0" marB="0" anchor="ctr">
                    <a:lnL>
                      <a:noFill/>
                    </a:lnL>
                    <a:lnR>
                      <a:noFill/>
                    </a:lnR>
                    <a:lnT>
                      <a:noFill/>
                    </a:lnT>
                    <a:lnB>
                      <a:noFill/>
                    </a:lnB>
                  </a:tcPr>
                </a:tc>
                <a:extLst>
                  <a:ext uri="{0D108BD9-81ED-4DB2-BD59-A6C34878D82A}">
                    <a16:rowId xmlns:a16="http://schemas.microsoft.com/office/drawing/2014/main" xmlns="" val="10004"/>
                  </a:ext>
                </a:extLst>
              </a:tr>
            </a:tbl>
          </a:graphicData>
        </a:graphic>
      </p:graphicFrame>
      <p:sp>
        <p:nvSpPr>
          <p:cNvPr id="5" name="Rectangle 1"/>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rPr>
              <a:t> </a:t>
            </a:r>
          </a:p>
        </p:txBody>
      </p:sp>
    </p:spTree>
    <p:extLst>
      <p:ext uri="{BB962C8B-B14F-4D97-AF65-F5344CB8AC3E}">
        <p14:creationId xmlns:p14="http://schemas.microsoft.com/office/powerpoint/2010/main" val="274967138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DeliveryTypeTaxHTField0 xmlns="22f5b87c-0852-49f9-9012-8f8b23fedf95">
      <Terms xmlns="http://schemas.microsoft.com/office/infopath/2007/PartnerControls"/>
    </DeliveryTypeTaxHTField0>
    <PlacementTaxHTField1 xmlns="22f5b87c-0852-49f9-9012-8f8b23fedf95">
      <Terms xmlns="http://schemas.microsoft.com/office/infopath/2007/PartnerControls"/>
    </PlacementTaxHTField1>
    <ChapterNbrTaxHTField0 xmlns="22f5b87c-0852-49f9-9012-8f8b23fedf95">
      <Terms xmlns="http://schemas.microsoft.com/office/infopath/2007/PartnerControls"/>
    </ChapterNbrTaxHTField0>
    <JobNbr xmlns="22f5b87c-0852-49f9-9012-8f8b23fedf95" xsi:nil="true"/>
    <KHKeywords xmlns="22f5b87c-0852-49f9-9012-8f8b23fedf95" xsi:nil="true"/>
    <TaxCatchAll xmlns="22f5b87c-0852-49f9-9012-8f8b23fedf95"/>
    <Auther xmlns="22f5b87c-0852-49f9-9012-8f8b23fedf95" xsi:nil="true"/>
    <CopyRightHolderTaxHTField0 xmlns="22f5b87c-0852-49f9-9012-8f8b23fedf95">
      <Terms xmlns="http://schemas.microsoft.com/office/infopath/2007/PartnerControls"/>
    </CopyRightHolderTaxHTField0>
    <ChapterTitle xmlns="22f5b87c-0852-49f9-9012-8f8b23fedf95" xsi:nil="true"/>
    <ComponentTypeTaxHTField0 xmlns="22f5b87c-0852-49f9-9012-8f8b23fedf95">
      <Terms xmlns="http://schemas.microsoft.com/office/infopath/2007/PartnerControls"/>
    </ComponentTypeTaxHTField0>
    <DisciplineTaxHTField1 xmlns="22f5b87c-0852-49f9-9012-8f8b23fedf95">
      <Terms xmlns="http://schemas.microsoft.com/office/infopath/2007/PartnerControls"/>
    </DisciplineTaxHTField1>
    <ProofVersionTaxHTField0 xmlns="22f5b87c-0852-49f9-9012-8f8b23fedf95">
      <Terms xmlns="http://schemas.microsoft.com/office/infopath/2007/PartnerControls"/>
    </ProofVersionTaxHTField0>
    <ItemNumber xmlns="22f5b87c-0852-49f9-9012-8f8b23fedf9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Text" ma:contentTypeID="0x010100368A0B3D93BFE2489363DE9A646AB65E1B0064AA4BF9046C4942B5234D419451E04D" ma:contentTypeVersion="20" ma:contentTypeDescription="Base Content Type for Kendall Hunt" ma:contentTypeScope="" ma:versionID="0203d0b6210ce37df8ecbe7d022ffb5d">
  <xsd:schema xmlns:xsd="http://www.w3.org/2001/XMLSchema" xmlns:xs="http://www.w3.org/2001/XMLSchema" xmlns:p="http://schemas.microsoft.com/office/2006/metadata/properties" xmlns:ns2="22f5b87c-0852-49f9-9012-8f8b23fedf95" targetNamespace="http://schemas.microsoft.com/office/2006/metadata/properties" ma:root="true" ma:fieldsID="6a67e9aa505d46af61fa2e9e0055562e" ns2:_="">
    <xsd:import namespace="22f5b87c-0852-49f9-9012-8f8b23fedf95"/>
    <xsd:element name="properties">
      <xsd:complexType>
        <xsd:sequence>
          <xsd:element name="documentManagement">
            <xsd:complexType>
              <xsd:all>
                <xsd:element ref="ns2:CopyRightHolderTaxHTField0" minOccurs="0"/>
                <xsd:element ref="ns2:TaxCatchAll" minOccurs="0"/>
                <xsd:element ref="ns2:TaxCatchAllLabel" minOccurs="0"/>
                <xsd:element ref="ns2:PlacementTaxHTField1" minOccurs="0"/>
                <xsd:element ref="ns2:ItemNumber" minOccurs="0"/>
                <xsd:element ref="ns2:JobNbr" minOccurs="0"/>
                <xsd:element ref="ns2:KHKeywords" minOccurs="0"/>
                <xsd:element ref="ns2:ComponentTypeTaxHTField0" minOccurs="0"/>
                <xsd:element ref="ns2:ChapterNbrTaxHTField0" minOccurs="0"/>
                <xsd:element ref="ns2:DisciplineTaxHTField1" minOccurs="0"/>
                <xsd:element ref="ns2:ChapterTitle" minOccurs="0"/>
                <xsd:element ref="ns2:ProofVersionTaxHTField0" minOccurs="0"/>
                <xsd:element ref="ns2:Auther" minOccurs="0"/>
                <xsd:element ref="ns2:DeliveryTypeTaxHTField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f5b87c-0852-49f9-9012-8f8b23fedf95" elementFormDefault="qualified">
    <xsd:import namespace="http://schemas.microsoft.com/office/2006/documentManagement/types"/>
    <xsd:import namespace="http://schemas.microsoft.com/office/infopath/2007/PartnerControls"/>
    <xsd:element name="CopyRightHolderTaxHTField0" ma:index="8" nillable="true" ma:taxonomy="true" ma:internalName="CopyRightHolderTaxHTField0" ma:taxonomyFieldName="CopyRightHolder" ma:displayName="CopyRightHolder" ma:default="" ma:fieldId="{5f77a2b8-034c-4a9a-ac28-ad0c6b013494}" ma:sspId="63bf1f48-0717-4f6b-9991-090f7b78593f" ma:termSetId="2d138afd-b8d0-49aa-b8fa-64fad0e217c6" ma:anchorId="00000000-0000-0000-0000-000000000000" ma:open="false" ma:isKeyword="false">
      <xsd:complexType>
        <xsd:sequence>
          <xsd:element ref="pc:Terms" minOccurs="0" maxOccurs="1"/>
        </xsd:sequence>
      </xsd:complexType>
    </xsd:element>
    <xsd:element name="TaxCatchAll" ma:index="9" nillable="true" ma:displayName="Taxonomy Catch All Column" ma:description="" ma:hidden="true" ma:list="{cd9d21d2-2dc9-48b6-ac2c-02ff257c3c00}" ma:internalName="TaxCatchAll" ma:showField="CatchAllData" ma:web="22f5b87c-0852-49f9-9012-8f8b23fedf95">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description="" ma:hidden="true" ma:list="{cd9d21d2-2dc9-48b6-ac2c-02ff257c3c00}" ma:internalName="TaxCatchAllLabel" ma:readOnly="true" ma:showField="CatchAllDataLabel" ma:web="22f5b87c-0852-49f9-9012-8f8b23fedf95">
      <xsd:complexType>
        <xsd:complexContent>
          <xsd:extension base="dms:MultiChoiceLookup">
            <xsd:sequence>
              <xsd:element name="Value" type="dms:Lookup" maxOccurs="unbounded" minOccurs="0" nillable="true"/>
            </xsd:sequence>
          </xsd:extension>
        </xsd:complexContent>
      </xsd:complexType>
    </xsd:element>
    <xsd:element name="PlacementTaxHTField1" ma:index="12" nillable="true" ma:taxonomy="true" ma:internalName="PlacementTaxHTField1" ma:taxonomyFieldName="Placement" ma:displayName="Placement" ma:default="" ma:fieldId="{32cc91f4-2c37-40fe-9c7c-ed24a707ff5b}" ma:sspId="63bf1f48-0717-4f6b-9991-090f7b78593f" ma:termSetId="3f60e22d-45e5-4808-9235-2b7f3f4b2e94" ma:anchorId="00000000-0000-0000-0000-000000000000" ma:open="false" ma:isKeyword="false">
      <xsd:complexType>
        <xsd:sequence>
          <xsd:element ref="pc:Terms" minOccurs="0" maxOccurs="1"/>
        </xsd:sequence>
      </xsd:complexType>
    </xsd:element>
    <xsd:element name="ItemNumber" ma:index="14" nillable="true" ma:displayName="ItemNumber" ma:internalName="ItemNumber">
      <xsd:simpleType>
        <xsd:restriction base="dms:Text">
          <xsd:maxLength value="255"/>
        </xsd:restriction>
      </xsd:simpleType>
    </xsd:element>
    <xsd:element name="JobNbr" ma:index="15" nillable="true" ma:displayName="JobNbr" ma:internalName="JobNbr">
      <xsd:simpleType>
        <xsd:restriction base="dms:Text">
          <xsd:maxLength value="255"/>
        </xsd:restriction>
      </xsd:simpleType>
    </xsd:element>
    <xsd:element name="KHKeywords" ma:index="16" nillable="true" ma:displayName="KHKeywords" ma:internalName="KHKeywords">
      <xsd:simpleType>
        <xsd:restriction base="dms:Text">
          <xsd:maxLength value="255"/>
        </xsd:restriction>
      </xsd:simpleType>
    </xsd:element>
    <xsd:element name="ComponentTypeTaxHTField0" ma:index="17" nillable="true" ma:taxonomy="true" ma:internalName="ComponentTypeTaxHTField0" ma:taxonomyFieldName="ComponentType" ma:displayName="ComponentType" ma:default="" ma:fieldId="{7a0c255c-3dc4-4983-92f6-d39abf2baa6e}" ma:sspId="63bf1f48-0717-4f6b-9991-090f7b78593f" ma:termSetId="deca2986-7413-4562-87ca-66cd7a3df028" ma:anchorId="00000000-0000-0000-0000-000000000000" ma:open="false" ma:isKeyword="false">
      <xsd:complexType>
        <xsd:sequence>
          <xsd:element ref="pc:Terms" minOccurs="0" maxOccurs="1"/>
        </xsd:sequence>
      </xsd:complexType>
    </xsd:element>
    <xsd:element name="ChapterNbrTaxHTField0" ma:index="19" nillable="true" ma:taxonomy="true" ma:internalName="ChapterNbrTaxHTField0" ma:taxonomyFieldName="ChapterNbr" ma:displayName="ChapterNbr" ma:default="" ma:fieldId="{3ab9fcde-1e89-4893-ae3e-0f5e5326fa59}" ma:sspId="63bf1f48-0717-4f6b-9991-090f7b78593f" ma:termSetId="55f592e7-19eb-4318-af93-1b3883df2b02" ma:anchorId="00000000-0000-0000-0000-000000000000" ma:open="false" ma:isKeyword="false">
      <xsd:complexType>
        <xsd:sequence>
          <xsd:element ref="pc:Terms" minOccurs="0" maxOccurs="1"/>
        </xsd:sequence>
      </xsd:complexType>
    </xsd:element>
    <xsd:element name="DisciplineTaxHTField1" ma:index="21" nillable="true" ma:taxonomy="true" ma:internalName="DisciplineTaxHTField1" ma:taxonomyFieldName="Discipline" ma:displayName="Discipline" ma:default="" ma:fieldId="{46d2b27f-2e75-4721-825c-a6e11bf07e60}" ma:sspId="63bf1f48-0717-4f6b-9991-090f7b78593f" ma:termSetId="299ca679-3a7e-4137-9565-27a9e88e657d" ma:anchorId="00000000-0000-0000-0000-000000000000" ma:open="false" ma:isKeyword="false">
      <xsd:complexType>
        <xsd:sequence>
          <xsd:element ref="pc:Terms" minOccurs="0" maxOccurs="1"/>
        </xsd:sequence>
      </xsd:complexType>
    </xsd:element>
    <xsd:element name="ChapterTitle" ma:index="23" nillable="true" ma:displayName="ChapterTitle" ma:internalName="ChapterTitle">
      <xsd:simpleType>
        <xsd:restriction base="dms:Text">
          <xsd:maxLength value="255"/>
        </xsd:restriction>
      </xsd:simpleType>
    </xsd:element>
    <xsd:element name="ProofVersionTaxHTField0" ma:index="24" nillable="true" ma:taxonomy="true" ma:internalName="ProofVersionTaxHTField0" ma:taxonomyFieldName="ProofVersion" ma:displayName="ProofVersion" ma:default="" ma:fieldId="{2fdf878d-4777-4c26-a722-c7e51e60200d}" ma:sspId="63bf1f48-0717-4f6b-9991-090f7b78593f" ma:termSetId="d0cc4589-0c99-4e52-bc52-4559c81db8f6" ma:anchorId="00000000-0000-0000-0000-000000000000" ma:open="false" ma:isKeyword="false">
      <xsd:complexType>
        <xsd:sequence>
          <xsd:element ref="pc:Terms" minOccurs="0" maxOccurs="1"/>
        </xsd:sequence>
      </xsd:complexType>
    </xsd:element>
    <xsd:element name="Auther" ma:index="26" nillable="true" ma:displayName="TitleAuthor" ma:internalName="Auther">
      <xsd:simpleType>
        <xsd:restriction base="dms:Text">
          <xsd:maxLength value="255"/>
        </xsd:restriction>
      </xsd:simpleType>
    </xsd:element>
    <xsd:element name="DeliveryTypeTaxHTField0" ma:index="27" nillable="true" ma:taxonomy="true" ma:internalName="DeliveryTypeTaxHTField0" ma:taxonomyFieldName="DeliveryType" ma:displayName="DeliveryType" ma:default="" ma:fieldId="{2d3f0ff1-c9ce-4cf6-bf8d-258712a5e235}" ma:sspId="63bf1f48-0717-4f6b-9991-090f7b78593f" ma:termSetId="2422acbd-0572-449d-9ff9-411372cfef20"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7DDEFC3-A603-44C2-9587-806FF589A717}">
  <ds:schemaRefs>
    <ds:schemaRef ds:uri="http://schemas.microsoft.com/sharepoint/v3/contenttype/forms"/>
  </ds:schemaRefs>
</ds:datastoreItem>
</file>

<file path=customXml/itemProps2.xml><?xml version="1.0" encoding="utf-8"?>
<ds:datastoreItem xmlns:ds="http://schemas.openxmlformats.org/officeDocument/2006/customXml" ds:itemID="{E9FD4DAD-6472-4BE2-8101-B6706039EA5A}">
  <ds:schemaRefs>
    <ds:schemaRef ds:uri="http://purl.org/dc/dcmitype/"/>
    <ds:schemaRef ds:uri="http://purl.org/dc/elements/1.1/"/>
    <ds:schemaRef ds:uri="http://schemas.microsoft.com/office/2006/metadata/properties"/>
    <ds:schemaRef ds:uri="http://schemas.microsoft.com/office/2006/documentManagement/types"/>
    <ds:schemaRef ds:uri="22f5b87c-0852-49f9-9012-8f8b23fedf95"/>
    <ds:schemaRef ds:uri="http://purl.org/dc/term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6BAA94F9-0582-4711-99B6-4ACFE6ECEB2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f5b87c-0852-49f9-9012-8f8b23fedf9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100</TotalTime>
  <Words>1488</Words>
  <Application>Microsoft Macintosh PowerPoint</Application>
  <PresentationFormat>Widescreen</PresentationFormat>
  <Paragraphs>127</Paragraphs>
  <Slides>30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Calibri</vt:lpstr>
      <vt:lpstr>Calibri Light</vt:lpstr>
      <vt:lpstr>Wingdings</vt:lpstr>
      <vt:lpstr>Office Theme</vt:lpstr>
      <vt:lpstr>LIFELONG WELLNESS: AN APPLIED APPROACH</vt:lpstr>
      <vt:lpstr>MODULE 1</vt:lpstr>
      <vt:lpstr> DEFINING WELLNESS &amp; DEVELOPING LIFELONG WELLNESS GOALS </vt:lpstr>
      <vt:lpstr>DIMENSIONS OF WELLNESS</vt:lpstr>
      <vt:lpstr>DIMENSIONS OF WELLNESS </vt:lpstr>
      <vt:lpstr>EMOTIONAL WELLNESS </vt:lpstr>
      <vt:lpstr>INTELLECTUAL WELLNESS </vt:lpstr>
      <vt:lpstr>SPIRITUAL WELLNESS </vt:lpstr>
      <vt:lpstr>COMPARISON OF  RELIGION  AND SPIRITUALITY </vt:lpstr>
      <vt:lpstr>SOCIAL WELLNESS </vt:lpstr>
      <vt:lpstr>ENVIRONMENTAL WELLNESS </vt:lpstr>
      <vt:lpstr>OCCUPATIONAL WELLNESS </vt:lpstr>
      <vt:lpstr>FINANCIAL WELLNESS </vt:lpstr>
      <vt:lpstr>WELLNESS QUESTIONNAIRE HOME WORK</vt:lpstr>
      <vt:lpstr>BEHAVIOR CHANGE </vt:lpstr>
      <vt:lpstr>TRANSTHEORETICAL MODEL</vt:lpstr>
      <vt:lpstr>HOW TO DEVELOP REALISTIC GOALS </vt:lpstr>
      <vt:lpstr>STEP 1: DEFINING LONG-TERM GOALS </vt:lpstr>
      <vt:lpstr>PowerPoint Presentation</vt:lpstr>
      <vt:lpstr>STEP 3: S. M. A. R. T. GOALS </vt:lpstr>
      <vt:lpstr>S. M. A. R. T.  GOALS</vt:lpstr>
      <vt:lpstr>PowerPoint Presentation</vt:lpstr>
      <vt:lpstr>PowerPoint Presentation</vt:lpstr>
      <vt:lpstr>PowerPoint Presentation</vt:lpstr>
      <vt:lpstr>PowerPoint Presentation</vt:lpstr>
      <vt:lpstr>PowerPoint Presentation</vt:lpstr>
      <vt:lpstr>  </vt:lpstr>
      <vt:lpstr>PowerPoint Presentation</vt:lpstr>
      <vt:lpstr> CREATING HABITS</vt:lpstr>
      <vt:lpstr>CREATING HABITS cont.</vt:lpstr>
    </vt:vector>
  </TitlesOfParts>
  <LinksUpToDate>false</LinksUpToDate>
  <SharedDoc>false</SharedDoc>
  <HyperlinksChanged>false</HyperlinksChanged>
  <AppVersion>15.0026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1</dc:title>
  <dc:creator>Noko</dc:creator>
  <cp:lastModifiedBy>leslie10bj@gmail.com</cp:lastModifiedBy>
  <cp:revision>19</cp:revision>
  <dcterms:created xsi:type="dcterms:W3CDTF">2018-09-03T23:32:52Z</dcterms:created>
  <dcterms:modified xsi:type="dcterms:W3CDTF">2019-06-16T05:39:33Z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0x010100368A0B3D93BFE2489363DE9A646AB65E1B0064AA4BF9046C4942B5234D419451E04D</vt:lpwstr>
  </property>
</Properties>
</file>